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326" r:id="rId3"/>
    <p:sldId id="276" r:id="rId4"/>
    <p:sldId id="313" r:id="rId5"/>
    <p:sldId id="314" r:id="rId6"/>
    <p:sldId id="315" r:id="rId7"/>
    <p:sldId id="316" r:id="rId8"/>
    <p:sldId id="317" r:id="rId9"/>
    <p:sldId id="318" r:id="rId10"/>
    <p:sldId id="319" r:id="rId11"/>
    <p:sldId id="320" r:id="rId12"/>
    <p:sldId id="321" r:id="rId13"/>
    <p:sldId id="322" r:id="rId14"/>
    <p:sldId id="324"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sVwWCCl/ROdAp94ZZ2276Q==" hashData="CTFEx11rs8hZkDdLKEt6gIp6zs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50000" autoAdjust="0"/>
  </p:normalViewPr>
  <p:slideViewPr>
    <p:cSldViewPr>
      <p:cViewPr varScale="1">
        <p:scale>
          <a:sx n="36" d="100"/>
          <a:sy n="36" d="100"/>
        </p:scale>
        <p:origin x="2262" y="54"/>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‹nr.›</a:t>
            </a:fld>
            <a:endParaRPr lang="en-US"/>
          </a:p>
        </p:txBody>
      </p:sp>
    </p:spTree>
    <p:extLst>
      <p:ext uri="{BB962C8B-B14F-4D97-AF65-F5344CB8AC3E}">
        <p14:creationId xmlns:p14="http://schemas.microsoft.com/office/powerpoint/2010/main" val="3205212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39208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De kleur heeft een hoge en sterke vibratie. Je hebt weinig nodig om het effekt te voelen. Denk ook aan Ultra Violette stralen. We kunnen weinig hiervan verdragen.</a:t>
            </a:r>
            <a:r>
              <a:rPr lang="en-NZ" baseline="0" dirty="0">
                <a:ea typeface="ＭＳ Ｐゴシック" pitchFamily="34" charset="-128"/>
              </a:rPr>
              <a:t> </a:t>
            </a:r>
            <a:r>
              <a:rPr lang="en-NZ" dirty="0">
                <a:ea typeface="ＭＳ Ｐゴシック" pitchFamily="34" charset="-128"/>
              </a:rPr>
              <a:t>Violet muziek is meditatie en heeft</a:t>
            </a:r>
            <a:r>
              <a:rPr lang="en-NZ" baseline="0" dirty="0">
                <a:ea typeface="ＭＳ Ｐゴシック" pitchFamily="34" charset="-128"/>
              </a:rPr>
              <a:t> weinig volume nodig, in tegenstelling tot rood dat graag hard wordt gezet om </a:t>
            </a:r>
            <a:r>
              <a:rPr lang="nl-NL" baseline="0" dirty="0">
                <a:ea typeface="ＭＳ Ｐゴシック" pitchFamily="34" charset="-128"/>
              </a:rPr>
              <a:t>erop te</a:t>
            </a:r>
            <a:r>
              <a:rPr lang="en-NZ" baseline="0" dirty="0">
                <a:ea typeface="ＭＳ Ｐゴシック" pitchFamily="34" charset="-128"/>
              </a:rPr>
              <a:t> dansen. </a:t>
            </a:r>
            <a:endParaRPr lang="en-NZ" dirty="0">
              <a:ea typeface="ＭＳ Ｐゴシック" pitchFamily="34" charset="-128"/>
            </a:endParaRPr>
          </a:p>
          <a:p>
            <a:endParaRPr lang="en-NZ" dirty="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8FF4D10D-5174-41A6-BEF6-568830883DA8}" type="slidenum">
              <a:rPr lang="en-US"/>
              <a:pPr/>
              <a:t>10</a:t>
            </a:fld>
            <a:endParaRPr lang="en-US"/>
          </a:p>
        </p:txBody>
      </p:sp>
    </p:spTree>
    <p:extLst>
      <p:ext uri="{BB962C8B-B14F-4D97-AF65-F5344CB8AC3E}">
        <p14:creationId xmlns:p14="http://schemas.microsoft.com/office/powerpoint/2010/main" val="29373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nl-NL" dirty="0">
                <a:ea typeface="ＭＳ Ｐゴシック" pitchFamily="34" charset="-128"/>
              </a:rPr>
              <a:t>Intuïtieve</a:t>
            </a:r>
            <a:r>
              <a:rPr lang="nl-NL" baseline="0" dirty="0">
                <a:ea typeface="ＭＳ Ｐゴシック" pitchFamily="34" charset="-128"/>
              </a:rPr>
              <a:t> persoonlijkheden </a:t>
            </a:r>
            <a:r>
              <a:rPr lang="en-NZ" dirty="0">
                <a:ea typeface="ＭＳ Ｐゴシック" pitchFamily="34" charset="-128"/>
              </a:rPr>
              <a:t>met sterke psychische gaven. Heel</a:t>
            </a:r>
            <a:r>
              <a:rPr lang="en-NZ" baseline="0" dirty="0">
                <a:ea typeface="ＭＳ Ｐゴシック" pitchFamily="34" charset="-128"/>
              </a:rPr>
              <a:t> sensitief in het denken en k</a:t>
            </a:r>
            <a:r>
              <a:rPr lang="nl-NL" baseline="0" dirty="0" err="1">
                <a:ea typeface="ＭＳ Ｐゴシック" pitchFamily="34" charset="-128"/>
              </a:rPr>
              <a:t>unnen</a:t>
            </a:r>
            <a:r>
              <a:rPr lang="en-NZ" baseline="0" dirty="0">
                <a:ea typeface="ＭＳ Ｐゴシック" pitchFamily="34" charset="-128"/>
              </a:rPr>
              <a:t> anderen inspireren, onderwijzen en ondersteunen. Hele sensitieve en meevoelende natuur en vind</a:t>
            </a:r>
            <a:r>
              <a:rPr lang="nl-NL" baseline="0" dirty="0">
                <a:ea typeface="ＭＳ Ｐゴシック" pitchFamily="34" charset="-128"/>
              </a:rPr>
              <a:t>en</a:t>
            </a:r>
            <a:r>
              <a:rPr lang="en-NZ" baseline="0" dirty="0">
                <a:ea typeface="ＭＳ Ｐゴシック" pitchFamily="34" charset="-128"/>
              </a:rPr>
              <a:t> het heerlijk om anderen te helpen. Ze willen graag in dienst staan van de mensheid en werken graag daar</a:t>
            </a:r>
            <a:r>
              <a:rPr lang="nl-NL" baseline="0" dirty="0">
                <a:ea typeface="ＭＳ Ｐゴシック" pitchFamily="34" charset="-128"/>
              </a:rPr>
              <a:t>,</a:t>
            </a:r>
            <a:r>
              <a:rPr lang="en-NZ" baseline="0" dirty="0">
                <a:ea typeface="ＭＳ Ｐゴシック" pitchFamily="34" charset="-128"/>
              </a:rPr>
              <a:t> waar ze voelen dat ze nodig zijn en waar ze iets kunnen bijdragen.</a:t>
            </a:r>
          </a:p>
          <a:p>
            <a:r>
              <a:rPr lang="en-NZ" baseline="0" dirty="0">
                <a:ea typeface="ＭＳ Ｐゴシック" pitchFamily="34" charset="-128"/>
              </a:rPr>
              <a:t>Ze houden van mooie dingen van het leven en genieten van rust en bezinning. Ze hebben tijd voor meditatie, rust en alleen zijn nodig om hun geest tot rust te brengen</a:t>
            </a:r>
            <a:r>
              <a:rPr lang="nl-NL" baseline="0" dirty="0">
                <a:ea typeface="ＭＳ Ｐゴシック" pitchFamily="34" charset="-128"/>
              </a:rPr>
              <a:t>. Zo </a:t>
            </a:r>
            <a:r>
              <a:rPr lang="en-NZ" baseline="0" dirty="0">
                <a:ea typeface="ＭＳ Ｐゴシック" pitchFamily="34" charset="-128"/>
              </a:rPr>
              <a:t> krijgen ze weer </a:t>
            </a:r>
            <a:r>
              <a:rPr lang="nl-NL" baseline="0" dirty="0">
                <a:ea typeface="ＭＳ Ｐゴシック" pitchFamily="34" charset="-128"/>
              </a:rPr>
              <a:t>nieuwe </a:t>
            </a:r>
            <a:r>
              <a:rPr lang="en-NZ" baseline="0" dirty="0">
                <a:ea typeface="ＭＳ Ｐゴシック" pitchFamily="34" charset="-128"/>
              </a:rPr>
              <a:t>inspiratie. Ze hebben een gro</a:t>
            </a:r>
            <a:r>
              <a:rPr lang="nl-NL" baseline="0" dirty="0" err="1">
                <a:ea typeface="ＭＳ Ｐゴシック" pitchFamily="34" charset="-128"/>
              </a:rPr>
              <a:t>ot</a:t>
            </a:r>
            <a:r>
              <a:rPr lang="nl-NL" baseline="0" dirty="0">
                <a:ea typeface="ＭＳ Ｐゴシック" pitchFamily="34" charset="-128"/>
              </a:rPr>
              <a:t> </a:t>
            </a:r>
            <a:r>
              <a:rPr lang="en-NZ" baseline="0" dirty="0">
                <a:ea typeface="ＭＳ Ｐゴシック" pitchFamily="34" charset="-128"/>
              </a:rPr>
              <a:t>verbeeldingsvermogen. Een ziener die psychische vermogen</a:t>
            </a:r>
            <a:r>
              <a:rPr lang="nl-NL" baseline="0" dirty="0">
                <a:ea typeface="ＭＳ Ｐゴシック" pitchFamily="34" charset="-128"/>
              </a:rPr>
              <a:t>s</a:t>
            </a:r>
            <a:r>
              <a:rPr lang="en-NZ" baseline="0" dirty="0">
                <a:ea typeface="ＭＳ Ｐゴシック" pitchFamily="34" charset="-128"/>
              </a:rPr>
              <a:t> en spirituele gaven kan ontwikkelen. Z</a:t>
            </a:r>
            <a:r>
              <a:rPr lang="nl-NL" baseline="0" dirty="0">
                <a:ea typeface="ＭＳ Ｐゴシック" pitchFamily="34" charset="-128"/>
              </a:rPr>
              <a:t>e moeten</a:t>
            </a:r>
            <a:r>
              <a:rPr lang="en-NZ" baseline="0" dirty="0">
                <a:ea typeface="ＭＳ Ｐゴシック" pitchFamily="34" charset="-128"/>
              </a:rPr>
              <a:t> wel gefocust</a:t>
            </a:r>
            <a:r>
              <a:rPr lang="nl-NL" baseline="0" dirty="0">
                <a:ea typeface="ＭＳ Ｐゴシック" pitchFamily="34" charset="-128"/>
              </a:rPr>
              <a:t> blijven</a:t>
            </a:r>
            <a:r>
              <a:rPr lang="en-NZ" baseline="0" dirty="0">
                <a:ea typeface="ＭＳ Ｐゴシック" pitchFamily="34" charset="-128"/>
              </a:rPr>
              <a:t> om zo zichzelf, anderen en</a:t>
            </a:r>
            <a:r>
              <a:rPr lang="nl-NL" baseline="0" dirty="0">
                <a:ea typeface="ＭＳ Ｐゴシック" pitchFamily="34" charset="-128"/>
              </a:rPr>
              <a:t>/of </a:t>
            </a:r>
            <a:r>
              <a:rPr lang="en-NZ" baseline="0" dirty="0">
                <a:ea typeface="ＭＳ Ｐゴシック" pitchFamily="34" charset="-128"/>
              </a:rPr>
              <a:t>de planeet te verbeteren/ontwikkelen.</a:t>
            </a:r>
          </a:p>
          <a:p>
            <a:r>
              <a:rPr lang="en-NZ" baseline="0" dirty="0">
                <a:ea typeface="ＭＳ Ｐゴシック" pitchFamily="34" charset="-128"/>
              </a:rPr>
              <a:t>Over het algemeen </a:t>
            </a:r>
            <a:r>
              <a:rPr lang="nl-NL" baseline="0" dirty="0">
                <a:ea typeface="ＭＳ Ｐゴシック" pitchFamily="34" charset="-128"/>
              </a:rPr>
              <a:t>zijn ze </a:t>
            </a:r>
            <a:r>
              <a:rPr lang="en-NZ" baseline="0" dirty="0">
                <a:ea typeface="ＭＳ Ｐゴシック" pitchFamily="34" charset="-128"/>
              </a:rPr>
              <a:t>open van geest en bescheiden in hun mening</a:t>
            </a:r>
            <a:r>
              <a:rPr lang="nl-NL" baseline="0" dirty="0">
                <a:ea typeface="ＭＳ Ｐゴシック" pitchFamily="34" charset="-128"/>
              </a:rPr>
              <a:t>,</a:t>
            </a:r>
            <a:r>
              <a:rPr lang="en-NZ" baseline="0" dirty="0">
                <a:ea typeface="ＭＳ Ｐゴシック" pitchFamily="34" charset="-128"/>
              </a:rPr>
              <a:t> omdat ze weten dat er meer dan een antwoord is op een vraag. Ze gaan af op hun innerlijke begeleiding.</a:t>
            </a:r>
            <a:endParaRPr lang="en-US" u="sng" dirty="0">
              <a:ea typeface="ＭＳ Ｐゴシック" pitchFamily="34"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33040BD8-2E5A-4D6F-913D-7681A7BFCA12}" type="slidenum">
              <a:rPr lang="en-US"/>
              <a:pPr/>
              <a:t>11</a:t>
            </a:fld>
            <a:endParaRPr lang="en-US"/>
          </a:p>
        </p:txBody>
      </p:sp>
    </p:spTree>
    <p:extLst>
      <p:ext uri="{BB962C8B-B14F-4D97-AF65-F5344CB8AC3E}">
        <p14:creationId xmlns:p14="http://schemas.microsoft.com/office/powerpoint/2010/main" val="191687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Violet en paars eten is ontspannend en rustgevend. Het ontspant</a:t>
            </a:r>
            <a:r>
              <a:rPr lang="en-NZ" baseline="0" dirty="0">
                <a:ea typeface="ＭＳ Ｐゴシック" pitchFamily="34" charset="-128"/>
              </a:rPr>
              <a:t> ons mentaal en </a:t>
            </a:r>
            <a:r>
              <a:rPr lang="nl-NL" baseline="0" dirty="0">
                <a:ea typeface="ＭＳ Ｐゴシック" pitchFamily="34" charset="-128"/>
              </a:rPr>
              <a:t>het ontspant </a:t>
            </a:r>
            <a:r>
              <a:rPr lang="en-NZ" baseline="0" dirty="0">
                <a:ea typeface="ＭＳ Ｐゴシック" pitchFamily="34" charset="-128"/>
              </a:rPr>
              <a:t>ons zenuwstelsel. Het heeft een desinfecterend effect, antibacterieel</a:t>
            </a:r>
            <a:endParaRPr lang="en-US" u="sng" dirty="0">
              <a:ea typeface="ＭＳ Ｐゴシック" pitchFamily="34" charset="-128"/>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4D737446-E26C-4FCB-B248-A15886B3F499}" type="slidenum">
              <a:rPr lang="en-US"/>
              <a:pPr/>
              <a:t>12</a:t>
            </a:fld>
            <a:endParaRPr lang="en-US"/>
          </a:p>
        </p:txBody>
      </p:sp>
    </p:spTree>
    <p:extLst>
      <p:ext uri="{BB962C8B-B14F-4D97-AF65-F5344CB8AC3E}">
        <p14:creationId xmlns:p14="http://schemas.microsoft.com/office/powerpoint/2010/main" val="38445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Violet is een delicate</a:t>
            </a:r>
            <a:r>
              <a:rPr lang="en-NZ" baseline="0" dirty="0">
                <a:ea typeface="ＭＳ Ｐゴシック" pitchFamily="34" charset="-128"/>
              </a:rPr>
              <a:t> kleur en wordt geassocieerd met zoete smaak en geur. </a:t>
            </a:r>
          </a:p>
          <a:p>
            <a:r>
              <a:rPr lang="en-NZ" baseline="0" dirty="0">
                <a:ea typeface="ＭＳ Ｐゴシック" pitchFamily="34" charset="-128"/>
              </a:rPr>
              <a:t>In marketing kan het worden gebruikt om zoet voedsel of geurende schoonheidsprodukten te promoten, zeker als het lavendel in zich heeft.</a:t>
            </a:r>
          </a:p>
          <a:p>
            <a:r>
              <a:rPr lang="en-NZ" baseline="0" dirty="0">
                <a:ea typeface="ＭＳ Ｐゴシック" pitchFamily="34" charset="-128"/>
              </a:rPr>
              <a:t>Dit is een goede kleur als de doelgroep vrouwen wordt aangesproken en als je een gevoel van nostalgie of romantiek wil</a:t>
            </a:r>
            <a:r>
              <a:rPr lang="nl-NL" baseline="0" dirty="0">
                <a:ea typeface="ＭＳ Ｐゴシック" pitchFamily="34" charset="-128"/>
              </a:rPr>
              <a:t> </a:t>
            </a:r>
            <a:r>
              <a:rPr lang="en-NZ" baseline="0" dirty="0">
                <a:ea typeface="ＭＳ Ｐゴシック" pitchFamily="34" charset="-128"/>
              </a:rPr>
              <a:t>weergeven. Een uitstekende kleur voor medita</a:t>
            </a:r>
            <a:r>
              <a:rPr lang="nl-NL" baseline="0" dirty="0">
                <a:ea typeface="ＭＳ Ｐゴシック" pitchFamily="34" charset="-128"/>
              </a:rPr>
              <a:t>tie, </a:t>
            </a:r>
            <a:r>
              <a:rPr lang="en-NZ" baseline="0" dirty="0">
                <a:ea typeface="ＭＳ Ｐゴシック" pitchFamily="34" charset="-128"/>
              </a:rPr>
              <a:t>meditatieboeken</a:t>
            </a:r>
            <a:r>
              <a:rPr lang="nl-NL" baseline="0" dirty="0">
                <a:ea typeface="ＭＳ Ｐゴシック" pitchFamily="34" charset="-128"/>
              </a:rPr>
              <a:t> en –cd's </a:t>
            </a:r>
            <a:r>
              <a:rPr lang="en-NZ" baseline="0" dirty="0">
                <a:ea typeface="ＭＳ Ｐゴシック" pitchFamily="34" charset="-128"/>
              </a:rPr>
              <a:t>etc.</a:t>
            </a:r>
          </a:p>
          <a:p>
            <a:r>
              <a:rPr lang="en-NZ" baseline="0" dirty="0">
                <a:ea typeface="ＭＳ Ｐゴシック" pitchFamily="34" charset="-128"/>
              </a:rPr>
              <a:t>Een zachte kleur die gebruikt kan worden voor new</a:t>
            </a:r>
            <a:r>
              <a:rPr lang="nl-NL" baseline="0" dirty="0">
                <a:ea typeface="ＭＳ Ｐゴシック" pitchFamily="34" charset="-128"/>
              </a:rPr>
              <a:t>-</a:t>
            </a:r>
            <a:r>
              <a:rPr lang="en-NZ" baseline="0" dirty="0">
                <a:ea typeface="ＭＳ Ｐゴシック" pitchFamily="34" charset="-128"/>
              </a:rPr>
              <a:t>age produkten en </a:t>
            </a:r>
            <a:r>
              <a:rPr lang="nl-NL" baseline="0" dirty="0">
                <a:ea typeface="ＭＳ Ｐゴシック" pitchFamily="34" charset="-128"/>
              </a:rPr>
              <a:t>filosofieën</a:t>
            </a:r>
            <a:r>
              <a:rPr lang="en-NZ" baseline="0" dirty="0">
                <a:ea typeface="ＭＳ Ｐゴシック" pitchFamily="34" charset="-128"/>
              </a:rPr>
              <a:t>. </a:t>
            </a:r>
            <a:endParaRPr lang="en-US" u="sng" dirty="0">
              <a:ea typeface="ＭＳ Ｐゴシック" pitchFamily="34" charset="-128"/>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9ADA1AC1-866C-47AE-A7AB-9CEEF406FE55}" type="slidenum">
              <a:rPr lang="en-US"/>
              <a:pPr/>
              <a:t>13</a:t>
            </a:fld>
            <a:endParaRPr lang="en-US"/>
          </a:p>
        </p:txBody>
      </p:sp>
    </p:spTree>
    <p:extLst>
      <p:ext uri="{BB962C8B-B14F-4D97-AF65-F5344CB8AC3E}">
        <p14:creationId xmlns:p14="http://schemas.microsoft.com/office/powerpoint/2010/main" val="187025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dirty="0" err="1">
                <a:ea typeface="ＭＳ Ｐゴシック" pitchFamily="34" charset="-128"/>
              </a:rPr>
              <a:t>Zie</a:t>
            </a:r>
            <a:r>
              <a:rPr lang="en-US" dirty="0">
                <a:ea typeface="ＭＳ Ｐゴシック" pitchFamily="34" charset="-128"/>
              </a:rPr>
              <a:t> </a:t>
            </a:r>
            <a:r>
              <a:rPr lang="en-US" dirty="0" err="1">
                <a:ea typeface="ＭＳ Ｐゴシック" pitchFamily="34" charset="-128"/>
              </a:rPr>
              <a:t>een</a:t>
            </a:r>
            <a:r>
              <a:rPr lang="en-US" dirty="0">
                <a:ea typeface="ＭＳ Ｐゴシック" pitchFamily="34" charset="-128"/>
              </a:rPr>
              <a:t> </a:t>
            </a:r>
            <a:r>
              <a:rPr lang="en-US" dirty="0" err="1">
                <a:ea typeface="ＭＳ Ｐゴシック" pitchFamily="34" charset="-128"/>
              </a:rPr>
              <a:t>mevrouw</a:t>
            </a:r>
            <a:r>
              <a:rPr lang="en-US" dirty="0">
                <a:ea typeface="ＭＳ Ｐゴシック" pitchFamily="34" charset="-128"/>
              </a:rPr>
              <a:t> die op </a:t>
            </a:r>
            <a:r>
              <a:rPr lang="en-US" dirty="0" err="1">
                <a:ea typeface="ＭＳ Ｐゴシック" pitchFamily="34" charset="-128"/>
              </a:rPr>
              <a:t>een</a:t>
            </a:r>
            <a:r>
              <a:rPr lang="en-US" dirty="0">
                <a:ea typeface="ＭＳ Ｐゴシック" pitchFamily="34" charset="-128"/>
              </a:rPr>
              <a:t> </a:t>
            </a:r>
            <a:r>
              <a:rPr lang="en-US" dirty="0" err="1">
                <a:ea typeface="ＭＳ Ｐゴシック" pitchFamily="34" charset="-128"/>
              </a:rPr>
              <a:t>wolk</a:t>
            </a:r>
            <a:r>
              <a:rPr lang="en-US" dirty="0">
                <a:ea typeface="ＭＳ Ｐゴシック" pitchFamily="34" charset="-128"/>
              </a:rPr>
              <a:t> </a:t>
            </a:r>
            <a:r>
              <a:rPr lang="en-US" dirty="0" err="1">
                <a:ea typeface="ＭＳ Ｐゴシック" pitchFamily="34" charset="-128"/>
              </a:rPr>
              <a:t>staat</a:t>
            </a:r>
            <a:r>
              <a:rPr lang="en-US" dirty="0">
                <a:ea typeface="ＭＳ Ｐゴシック" pitchFamily="34" charset="-128"/>
              </a:rPr>
              <a:t>. Uit </a:t>
            </a:r>
            <a:r>
              <a:rPr lang="en-US" dirty="0" err="1">
                <a:ea typeface="ＭＳ Ｐゴシック" pitchFamily="34" charset="-128"/>
              </a:rPr>
              <a:t>haar</a:t>
            </a:r>
            <a:r>
              <a:rPr lang="en-US" dirty="0">
                <a:ea typeface="ＭＳ Ｐゴシック" pitchFamily="34" charset="-128"/>
              </a:rPr>
              <a:t> </a:t>
            </a:r>
            <a:r>
              <a:rPr lang="en-US" dirty="0" err="1">
                <a:ea typeface="ＭＳ Ｐゴシック" pitchFamily="34" charset="-128"/>
              </a:rPr>
              <a:t>hoofd</a:t>
            </a:r>
            <a:r>
              <a:rPr lang="en-US" dirty="0">
                <a:ea typeface="ＭＳ Ｐゴシック" pitchFamily="34" charset="-128"/>
              </a:rPr>
              <a:t> </a:t>
            </a:r>
            <a:r>
              <a:rPr lang="en-US" dirty="0" err="1">
                <a:ea typeface="ＭＳ Ｐゴシック" pitchFamily="34" charset="-128"/>
              </a:rPr>
              <a:t>komt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toverstaf</a:t>
            </a:r>
            <a:r>
              <a:rPr lang="en-US" baseline="0" dirty="0">
                <a:ea typeface="ＭＳ Ｐゴシック" pitchFamily="34" charset="-128"/>
              </a:rPr>
              <a:t> en </a:t>
            </a:r>
            <a:r>
              <a:rPr lang="en-US" baseline="0" dirty="0" err="1">
                <a:ea typeface="ＭＳ Ｐゴシック" pitchFamily="34" charset="-128"/>
              </a:rPr>
              <a:t>ze</a:t>
            </a:r>
            <a:r>
              <a:rPr lang="en-US" baseline="0" dirty="0">
                <a:ea typeface="ＭＳ Ｐゴシック" pitchFamily="34" charset="-128"/>
              </a:rPr>
              <a:t> </a:t>
            </a:r>
            <a:r>
              <a:rPr lang="nl-NL" baseline="0" dirty="0">
                <a:ea typeface="ＭＳ Ｐゴシック" pitchFamily="34" charset="-128"/>
              </a:rPr>
              <a:t>droomt </a:t>
            </a:r>
            <a:r>
              <a:rPr lang="en-US" baseline="0" dirty="0">
                <a:ea typeface="ＭＳ Ｐゴシック" pitchFamily="34" charset="-128"/>
              </a:rPr>
              <a:t>over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fantasie</a:t>
            </a:r>
            <a:r>
              <a:rPr lang="en-US" baseline="0" dirty="0">
                <a:ea typeface="ＭＳ Ｐゴシック" pitchFamily="34" charset="-128"/>
              </a:rPr>
              <a:t> </a:t>
            </a:r>
            <a:r>
              <a:rPr lang="en-US" baseline="0" dirty="0" err="1">
                <a:ea typeface="ＭＳ Ｐゴシック" pitchFamily="34" charset="-128"/>
              </a:rPr>
              <a:t>wereld</a:t>
            </a:r>
            <a:r>
              <a:rPr lang="en-US" baseline="0" dirty="0">
                <a:ea typeface="ＭＳ Ｐゴシック" pitchFamily="34" charset="-128"/>
              </a:rPr>
              <a:t>. In </a:t>
            </a:r>
            <a:r>
              <a:rPr lang="en-US" baseline="0" dirty="0" err="1">
                <a:ea typeface="ＭＳ Ｐゴシック" pitchFamily="34" charset="-128"/>
              </a:rPr>
              <a:t>haar</a:t>
            </a:r>
            <a:r>
              <a:rPr lang="en-US" baseline="0" dirty="0">
                <a:ea typeface="ＭＳ Ｐゴシック" pitchFamily="34" charset="-128"/>
              </a:rPr>
              <a:t> </a:t>
            </a:r>
            <a:r>
              <a:rPr lang="nl-NL" baseline="0">
                <a:ea typeface="ＭＳ Ｐゴシック" pitchFamily="34" charset="-128"/>
              </a:rPr>
              <a:t>ene </a:t>
            </a:r>
            <a:r>
              <a:rPr lang="en-US" baseline="0">
                <a:ea typeface="ＭＳ Ｐゴシック" pitchFamily="34" charset="-128"/>
              </a:rPr>
              <a:t>hand </a:t>
            </a:r>
            <a:r>
              <a:rPr lang="en-US" baseline="0" dirty="0" err="1">
                <a:ea typeface="ＭＳ Ｐゴシック" pitchFamily="34" charset="-128"/>
              </a:rPr>
              <a:t>heeft</a:t>
            </a:r>
            <a:r>
              <a:rPr lang="en-US" baseline="0" dirty="0">
                <a:ea typeface="ＭＳ Ｐゴシック" pitchFamily="34" charset="-128"/>
              </a:rPr>
              <a:t> </a:t>
            </a:r>
            <a:r>
              <a:rPr lang="en-US" baseline="0" dirty="0" err="1">
                <a:ea typeface="ＭＳ Ｐゴシック" pitchFamily="34" charset="-128"/>
              </a:rPr>
              <a:t>ze</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klein</a:t>
            </a:r>
            <a:r>
              <a:rPr lang="nl-NL" baseline="0" dirty="0">
                <a:ea typeface="ＭＳ Ｐゴシック" pitchFamily="34" charset="-128"/>
              </a:rPr>
              <a:t> elfje</a:t>
            </a:r>
            <a:r>
              <a:rPr lang="en-US" baseline="0" dirty="0">
                <a:ea typeface="ＭＳ Ｐゴシック" pitchFamily="34" charset="-128"/>
              </a:rPr>
              <a:t> en in </a:t>
            </a:r>
            <a:r>
              <a:rPr lang="en-US" baseline="0" dirty="0" err="1">
                <a:ea typeface="ＭＳ Ｐゴシック" pitchFamily="34" charset="-128"/>
              </a:rPr>
              <a:t>haar</a:t>
            </a:r>
            <a:r>
              <a:rPr lang="en-US" baseline="0" dirty="0">
                <a:ea typeface="ＭＳ Ｐゴシック" pitchFamily="34" charset="-128"/>
              </a:rPr>
              <a:t> </a:t>
            </a:r>
            <a:r>
              <a:rPr lang="en-US" baseline="0" dirty="0" err="1">
                <a:ea typeface="ＭＳ Ｐゴシック" pitchFamily="34" charset="-128"/>
              </a:rPr>
              <a:t>andere</a:t>
            </a:r>
            <a:r>
              <a:rPr lang="en-US" baseline="0" dirty="0">
                <a:ea typeface="ＭＳ Ｐゴシック" pitchFamily="34" charset="-128"/>
              </a:rPr>
              <a:t> hand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boeket</a:t>
            </a:r>
            <a:r>
              <a:rPr lang="en-US" baseline="0" dirty="0">
                <a:ea typeface="ＭＳ Ｐゴシック" pitchFamily="34" charset="-128"/>
              </a:rPr>
              <a:t> </a:t>
            </a:r>
            <a:r>
              <a:rPr lang="en-US" baseline="0" dirty="0" err="1">
                <a:ea typeface="ＭＳ Ｐゴシック" pitchFamily="34" charset="-128"/>
              </a:rPr>
              <a:t>lavendel</a:t>
            </a:r>
            <a:r>
              <a:rPr lang="en-US" baseline="0" dirty="0">
                <a:ea typeface="ＭＳ Ｐゴシック" pitchFamily="34" charset="-128"/>
              </a:rPr>
              <a:t>.</a:t>
            </a:r>
            <a:endParaRPr lang="en-US" dirty="0">
              <a:ea typeface="ＭＳ Ｐゴシック" pitchFamily="34" charset="-128"/>
            </a:endParaRPr>
          </a:p>
        </p:txBody>
      </p:sp>
      <p:sp>
        <p:nvSpPr>
          <p:cNvPr id="44035" name="Slide Number Placeholder 3"/>
          <p:cNvSpPr>
            <a:spLocks noGrp="1"/>
          </p:cNvSpPr>
          <p:nvPr>
            <p:ph type="sldNum" sz="quarter" idx="5"/>
          </p:nvPr>
        </p:nvSpPr>
        <p:spPr bwMode="auto">
          <a:noFill/>
          <a:ln>
            <a:miter lim="800000"/>
            <a:headEnd/>
            <a:tailEnd/>
          </a:ln>
        </p:spPr>
        <p:txBody>
          <a:bodyPr/>
          <a:lstStyle/>
          <a:p>
            <a:fld id="{327C8917-22C2-48ED-8306-49340BE39D1B}" type="slidenum">
              <a:rPr lang="en-US"/>
              <a:pPr/>
              <a:t>14</a:t>
            </a:fld>
            <a:endParaRPr lang="en-US"/>
          </a:p>
        </p:txBody>
      </p:sp>
    </p:spTree>
    <p:extLst>
      <p:ext uri="{BB962C8B-B14F-4D97-AF65-F5344CB8AC3E}">
        <p14:creationId xmlns:p14="http://schemas.microsoft.com/office/powerpoint/2010/main" val="68477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dirty="0" err="1">
                <a:ea typeface="Times New Roman" pitchFamily="18" charset="0"/>
                <a:cs typeface="Calibri" pitchFamily="34" charset="0"/>
              </a:rPr>
              <a:t>Laat</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cursisten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hun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meditatie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opschrijven</a:t>
            </a:r>
            <a:r>
              <a:rPr lang="en-US" baseline="0" dirty="0">
                <a:ea typeface="Times New Roman" pitchFamily="18" charset="0"/>
                <a:cs typeface="Calibri" pitchFamily="34" charset="0"/>
              </a:rPr>
              <a:t>.</a:t>
            </a:r>
          </a:p>
          <a:p>
            <a:pPr eaLnBrk="1" hangingPunct="1">
              <a:lnSpc>
                <a:spcPct val="115000"/>
              </a:lnSpc>
              <a:spcBef>
                <a:spcPct val="0"/>
              </a:spcBef>
            </a:pPr>
            <a:r>
              <a:rPr lang="en-US" baseline="0" dirty="0" err="1">
                <a:ea typeface="Times New Roman" pitchFamily="18" charset="0"/>
                <a:cs typeface="Calibri" pitchFamily="34" charset="0"/>
              </a:rPr>
              <a:t>Tevens</a:t>
            </a:r>
            <a:r>
              <a:rPr lang="en-US" baseline="0" dirty="0">
                <a:ea typeface="Times New Roman" pitchFamily="18" charset="0"/>
                <a:cs typeface="Calibri" pitchFamily="34" charset="0"/>
              </a:rPr>
              <a:t> k</a:t>
            </a:r>
            <a:r>
              <a:rPr lang="nl-NL" baseline="0" dirty="0">
                <a:ea typeface="Times New Roman" pitchFamily="18" charset="0"/>
                <a:cs typeface="Calibri" pitchFamily="34" charset="0"/>
              </a:rPr>
              <a:t>an</a:t>
            </a:r>
            <a:r>
              <a:rPr lang="en-US" baseline="0" dirty="0">
                <a:ea typeface="Times New Roman" pitchFamily="18" charset="0"/>
                <a:cs typeface="Calibri" pitchFamily="34" charset="0"/>
              </a:rPr>
              <a:t> je </a:t>
            </a:r>
            <a:r>
              <a:rPr lang="en-US" baseline="0" dirty="0" err="1">
                <a:ea typeface="Times New Roman" pitchFamily="18" charset="0"/>
                <a:cs typeface="Calibri" pitchFamily="34" charset="0"/>
              </a:rPr>
              <a:t>vragen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om</a:t>
            </a:r>
            <a:r>
              <a:rPr lang="en-US" baseline="0" dirty="0">
                <a:ea typeface="Times New Roman" pitchFamily="18" charset="0"/>
                <a:cs typeface="Calibri" pitchFamily="34" charset="0"/>
              </a:rPr>
              <a:t> op </a:t>
            </a:r>
            <a:r>
              <a:rPr lang="en-US" baseline="0" dirty="0" err="1">
                <a:ea typeface="Times New Roman" pitchFamily="18" charset="0"/>
                <a:cs typeface="Calibri" pitchFamily="34" charset="0"/>
              </a:rPr>
              <a:t>te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schrijven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a:t>
            </a:r>
            <a:r>
              <a:rPr lang="en-US" baseline="0" dirty="0" err="1">
                <a:ea typeface="Times New Roman" pitchFamily="18" charset="0"/>
                <a:cs typeface="Calibri" pitchFamily="34" charset="0"/>
              </a:rPr>
              <a:t>relateren</a:t>
            </a:r>
            <a:r>
              <a:rPr lang="en-US" baseline="0" dirty="0">
                <a:ea typeface="Times New Roman" pitchFamily="18" charset="0"/>
                <a:cs typeface="Calibri" pitchFamily="34" charset="0"/>
              </a:rPr>
              <a:t> of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hun </a:t>
            </a:r>
            <a:r>
              <a:rPr lang="nl-NL" baseline="0" dirty="0">
                <a:ea typeface="Times New Roman" pitchFamily="18" charset="0"/>
                <a:cs typeface="Calibri" pitchFamily="34" charset="0"/>
              </a:rPr>
              <a:t>doet </a:t>
            </a:r>
            <a:r>
              <a:rPr lang="en-US" baseline="0" dirty="0">
                <a:ea typeface="Times New Roman" pitchFamily="18" charset="0"/>
                <a:cs typeface="Calibri" pitchFamily="34" charset="0"/>
              </a:rPr>
              <a:t>denken.</a:t>
            </a:r>
          </a:p>
          <a:p>
            <a:pPr eaLnBrk="1" hangingPunct="1">
              <a:lnSpc>
                <a:spcPct val="115000"/>
              </a:lnSpc>
              <a:spcBef>
                <a:spcPct val="0"/>
              </a:spcBef>
            </a:pPr>
            <a:endParaRPr lang="en-US" baseline="0" dirty="0">
              <a:ea typeface="Times New Roman" pitchFamily="18" charset="0"/>
              <a:cs typeface="Calibri" pitchFamily="34" charset="0"/>
            </a:endParaRPr>
          </a:p>
          <a:p>
            <a:pPr eaLnBrk="1" hangingPunct="1">
              <a:lnSpc>
                <a:spcPct val="115000"/>
              </a:lnSpc>
              <a:spcBef>
                <a:spcPct val="0"/>
              </a:spcBef>
            </a:pPr>
            <a:r>
              <a:rPr lang="en-US" baseline="0" dirty="0" err="1">
                <a:ea typeface="Times New Roman" pitchFamily="18" charset="0"/>
                <a:cs typeface="Calibri" pitchFamily="34" charset="0"/>
              </a:rPr>
              <a:t>Indien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gewenst</a:t>
            </a:r>
            <a:r>
              <a:rPr lang="en-US" baseline="0" dirty="0">
                <a:ea typeface="Times New Roman" pitchFamily="18" charset="0"/>
                <a:cs typeface="Calibri" pitchFamily="34" charset="0"/>
              </a:rPr>
              <a:t> </a:t>
            </a:r>
            <a:r>
              <a:rPr lang="nl-NL" baseline="0" dirty="0">
                <a:ea typeface="Times New Roman" pitchFamily="18" charset="0"/>
                <a:cs typeface="Calibri" pitchFamily="34" charset="0"/>
              </a:rPr>
              <a:t>kunnen</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meditaties</a:t>
            </a:r>
            <a:r>
              <a:rPr lang="en-US" baseline="0" dirty="0">
                <a:ea typeface="Times New Roman" pitchFamily="18" charset="0"/>
                <a:cs typeface="Calibri" pitchFamily="34" charset="0"/>
              </a:rPr>
              <a:t> met </a:t>
            </a:r>
            <a:r>
              <a:rPr lang="en-US" baseline="0" dirty="0" err="1">
                <a:ea typeface="Times New Roman" pitchFamily="18" charset="0"/>
                <a:cs typeface="Calibri" pitchFamily="34" charset="0"/>
              </a:rPr>
              <a:t>elkaar</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gedeeld</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worden</a:t>
            </a:r>
            <a:r>
              <a:rPr lang="en-US" baseline="0" dirty="0">
                <a:ea typeface="Times New Roman" pitchFamily="18" charset="0"/>
                <a:cs typeface="Calibri" pitchFamily="34" charset="0"/>
              </a:rPr>
              <a:t>.</a:t>
            </a:r>
            <a:endParaRPr lang="en-US" dirty="0">
              <a:ea typeface="Times New Roman" pitchFamily="18" charset="0"/>
              <a:cs typeface="Calibri" pitchFamily="34" charset="0"/>
            </a:endParaRPr>
          </a:p>
          <a:p>
            <a:pPr eaLnBrk="1" hangingPunct="1">
              <a:lnSpc>
                <a:spcPct val="115000"/>
              </a:lnSpc>
              <a:spcBef>
                <a:spcPct val="0"/>
              </a:spcBef>
            </a:pPr>
            <a:endParaRPr lang="en-US" dirty="0">
              <a:solidFill>
                <a:srgbClr val="000000"/>
              </a:solidFill>
              <a:ea typeface="Times New Roman" pitchFamily="18" charset="0"/>
              <a:cs typeface="Calibri" pitchFamily="34"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FD0C4-5AA3-477C-A5EA-144BC569D48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212258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CCC8-F461-4F09-BA81-DECCD2165F51}"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29659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Violet is de kleur van </a:t>
            </a:r>
            <a:r>
              <a:rPr lang="nl-NL" dirty="0">
                <a:ea typeface="ＭＳ Ｐゴシック" pitchFamily="34" charset="-128"/>
              </a:rPr>
              <a:t>het</a:t>
            </a:r>
            <a:r>
              <a:rPr lang="nl-NL" baseline="0" dirty="0">
                <a:ea typeface="ＭＳ Ｐゴシック" pitchFamily="34" charset="-128"/>
              </a:rPr>
              <a:t> kroon- /</a:t>
            </a:r>
            <a:r>
              <a:rPr lang="nl-NL" baseline="0" dirty="0" err="1">
                <a:ea typeface="ＭＳ Ｐゴシック" pitchFamily="34" charset="-128"/>
              </a:rPr>
              <a:t>kruinchakra</a:t>
            </a:r>
            <a:r>
              <a:rPr lang="nl-NL" baseline="0" dirty="0">
                <a:ea typeface="ＭＳ Ｐゴシック" pitchFamily="34" charset="-128"/>
              </a:rPr>
              <a:t>, </a:t>
            </a:r>
            <a:r>
              <a:rPr lang="en-NZ" dirty="0">
                <a:ea typeface="ＭＳ Ｐゴシック" pitchFamily="34" charset="-128"/>
              </a:rPr>
              <a:t>waar we a</a:t>
            </a:r>
            <a:r>
              <a:rPr lang="en-NZ" baseline="0" dirty="0">
                <a:ea typeface="ＭＳ Ｐゴシック" pitchFamily="34" charset="-128"/>
              </a:rPr>
              <a:t>l on</a:t>
            </a:r>
            <a:r>
              <a:rPr lang="nl-NL" baseline="0" dirty="0">
                <a:ea typeface="ＭＳ Ｐゴシック" pitchFamily="34" charset="-128"/>
              </a:rPr>
              <a:t>ze</a:t>
            </a:r>
            <a:r>
              <a:rPr lang="en-NZ" baseline="0" dirty="0">
                <a:ea typeface="ＭＳ Ｐゴシック" pitchFamily="34" charset="-128"/>
              </a:rPr>
              <a:t> visies, inspiratie</a:t>
            </a:r>
            <a:r>
              <a:rPr lang="nl-NL" baseline="0" dirty="0">
                <a:ea typeface="ＭＳ Ｐゴシック" pitchFamily="34" charset="-128"/>
              </a:rPr>
              <a:t>s</a:t>
            </a:r>
            <a:r>
              <a:rPr lang="en-NZ" baseline="0" dirty="0">
                <a:ea typeface="ＭＳ Ｐゴシック" pitchFamily="34" charset="-128"/>
              </a:rPr>
              <a:t> en dromen binnen krijgen.</a:t>
            </a:r>
          </a:p>
          <a:p>
            <a:r>
              <a:rPr lang="en-NZ" baseline="0" dirty="0">
                <a:ea typeface="ＭＳ Ｐゴシック" pitchFamily="34" charset="-128"/>
              </a:rPr>
              <a:t>Deze kleur reflecteert mensen die erg intu</a:t>
            </a:r>
            <a:r>
              <a:rPr lang="nl-NL" baseline="0" dirty="0" err="1">
                <a:ea typeface="ＭＳ Ｐゴシック" pitchFamily="34" charset="-128"/>
              </a:rPr>
              <a:t>ïtief</a:t>
            </a:r>
            <a:r>
              <a:rPr lang="en-NZ" baseline="0" dirty="0">
                <a:ea typeface="ＭＳ Ｐゴシック" pitchFamily="34" charset="-128"/>
              </a:rPr>
              <a:t> zijn en die interesse hebben in het niet-tastbare</a:t>
            </a:r>
            <a:r>
              <a:rPr lang="nl-NL" baseline="0" dirty="0">
                <a:ea typeface="ＭＳ Ｐゴシック" pitchFamily="34" charset="-128"/>
              </a:rPr>
              <a:t>/zichtbare</a:t>
            </a:r>
            <a:r>
              <a:rPr lang="en-NZ" baseline="0" dirty="0">
                <a:ea typeface="ＭＳ Ｐゴシック" pitchFamily="34" charset="-128"/>
              </a:rPr>
              <a:t>. Violet</a:t>
            </a:r>
            <a:r>
              <a:rPr lang="nl-NL" baseline="0" dirty="0">
                <a:ea typeface="ＭＳ Ｐゴシック" pitchFamily="34" charset="-128"/>
              </a:rPr>
              <a:t>/</a:t>
            </a:r>
            <a:r>
              <a:rPr lang="en-NZ" baseline="0" dirty="0">
                <a:ea typeface="ＭＳ Ｐゴシック" pitchFamily="34" charset="-128"/>
              </a:rPr>
              <a:t>lavendel is de kleur van meditatie, een connectie maken of inzicht hebben in de onzichtbare wereld. </a:t>
            </a:r>
            <a:endParaRPr lang="en-US" u="sng" dirty="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9BAD2A4B-128D-4959-BEB1-EEC7A9499F97}" type="slidenum">
              <a:rPr lang="en-US"/>
              <a:pPr/>
              <a:t>4</a:t>
            </a:fld>
            <a:endParaRPr lang="en-US"/>
          </a:p>
        </p:txBody>
      </p:sp>
    </p:spTree>
    <p:extLst>
      <p:ext uri="{BB962C8B-B14F-4D97-AF65-F5344CB8AC3E}">
        <p14:creationId xmlns:p14="http://schemas.microsoft.com/office/powerpoint/2010/main" val="50409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De kleur helpt ons om in kontakt te komen met on</a:t>
            </a:r>
            <a:r>
              <a:rPr lang="nl-NL" dirty="0">
                <a:ea typeface="ＭＳ Ｐゴシック" pitchFamily="34" charset="-128"/>
              </a:rPr>
              <a:t>ze</a:t>
            </a:r>
            <a:r>
              <a:rPr lang="nl-NL" baseline="0" dirty="0">
                <a:ea typeface="ＭＳ Ｐゴシック" pitchFamily="34" charset="-128"/>
              </a:rPr>
              <a:t> </a:t>
            </a:r>
            <a:r>
              <a:rPr lang="en-NZ" dirty="0">
                <a:ea typeface="ＭＳ Ｐゴシック" pitchFamily="34" charset="-128"/>
              </a:rPr>
              <a:t>spirituele kant en</a:t>
            </a:r>
            <a:r>
              <a:rPr lang="nl-NL" dirty="0">
                <a:ea typeface="ＭＳ Ｐゴシック" pitchFamily="34" charset="-128"/>
              </a:rPr>
              <a:t> om ons</a:t>
            </a:r>
            <a:r>
              <a:rPr lang="en-NZ" dirty="0">
                <a:ea typeface="ＭＳ Ｐゴシック" pitchFamily="34" charset="-128"/>
              </a:rPr>
              <a:t> te</a:t>
            </a:r>
            <a:r>
              <a:rPr lang="en-NZ" baseline="0" dirty="0">
                <a:ea typeface="ＭＳ Ｐゴシック" pitchFamily="34" charset="-128"/>
              </a:rPr>
              <a:t> verbinden met de creatieve en spirituele energie. Het is een spirituele</a:t>
            </a:r>
            <a:r>
              <a:rPr lang="nl-NL" baseline="0" dirty="0">
                <a:ea typeface="ＭＳ Ｐゴシック" pitchFamily="34" charset="-128"/>
              </a:rPr>
              <a:t>, </a:t>
            </a:r>
            <a:r>
              <a:rPr lang="en-NZ" baseline="0" dirty="0">
                <a:ea typeface="ＭＳ Ｐゴシック" pitchFamily="34" charset="-128"/>
              </a:rPr>
              <a:t>intu</a:t>
            </a:r>
            <a:r>
              <a:rPr lang="nl-NL" baseline="0" dirty="0" err="1">
                <a:ea typeface="ＭＳ Ｐゴシック" pitchFamily="34" charset="-128"/>
              </a:rPr>
              <a:t>ïtieve</a:t>
            </a:r>
            <a:r>
              <a:rPr lang="en-NZ" baseline="0" dirty="0">
                <a:ea typeface="ＭＳ Ｐゴシック" pitchFamily="34" charset="-128"/>
              </a:rPr>
              <a:t> en meditatieve kleur. Violet is ook de kleur van het kruid lavendel, </a:t>
            </a:r>
            <a:r>
              <a:rPr lang="nl-NL" baseline="0" dirty="0">
                <a:ea typeface="ＭＳ Ｐゴシック" pitchFamily="34" charset="-128"/>
              </a:rPr>
              <a:t>het</a:t>
            </a:r>
            <a:r>
              <a:rPr lang="en-NZ" baseline="0" dirty="0">
                <a:ea typeface="ＭＳ Ｐゴシック" pitchFamily="34" charset="-128"/>
              </a:rPr>
              <a:t> werkt kalmerend en ontspannend. Goed om te gebruiken voor het slapen gaan of om te mediteren. Het is een zachte en liefelijke kleur</a:t>
            </a:r>
            <a:r>
              <a:rPr lang="nl-NL" baseline="0" dirty="0">
                <a:ea typeface="ＭＳ Ｐゴシック" pitchFamily="34" charset="-128"/>
              </a:rPr>
              <a:t>.</a:t>
            </a:r>
            <a:endParaRPr lang="en-US" u="sng" dirty="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DE080616-B77F-47D3-A1D2-3FAD2F3CB7F8}" type="slidenum">
              <a:rPr lang="en-US"/>
              <a:pPr/>
              <a:t>5</a:t>
            </a:fld>
            <a:endParaRPr lang="en-US"/>
          </a:p>
        </p:txBody>
      </p:sp>
    </p:spTree>
    <p:extLst>
      <p:ext uri="{BB962C8B-B14F-4D97-AF65-F5344CB8AC3E}">
        <p14:creationId xmlns:p14="http://schemas.microsoft.com/office/powerpoint/2010/main" val="55779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Onze kroon</a:t>
            </a:r>
            <a:r>
              <a:rPr lang="nl-NL" dirty="0">
                <a:ea typeface="ＭＳ Ｐゴシック" pitchFamily="34" charset="-128"/>
              </a:rPr>
              <a:t>-/</a:t>
            </a:r>
            <a:r>
              <a:rPr lang="nl-NL" dirty="0" err="1">
                <a:ea typeface="ＭＳ Ｐゴシック" pitchFamily="34" charset="-128"/>
              </a:rPr>
              <a:t>kruinchakra</a:t>
            </a:r>
            <a:r>
              <a:rPr lang="en-NZ" baseline="0" dirty="0">
                <a:ea typeface="ＭＳ Ｐゴシック" pitchFamily="34" charset="-128"/>
              </a:rPr>
              <a:t> helpt ons onze belevingen te begrijpen. Als we begrijpen wat we zien en wie we zijn dan kunnen we onze creativiteit toepassen, onze visie verwezenlijken. Hoe meer we onze visie verwezenlijken, hoe verder ons bewustzijn groeit. Hoe we het leven interpreteren en erop reageren geeft aan hoe we met het leven omgaan. Deze kleur is de schakel tot de universele bron, onze inspiratie, meditatie en onze dromen.</a:t>
            </a:r>
            <a:endParaRPr lang="en-US" u="sng" dirty="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20476DE0-9B04-462F-B4E1-BBCAE2C65CBC}" type="slidenum">
              <a:rPr lang="en-US"/>
              <a:pPr/>
              <a:t>6</a:t>
            </a:fld>
            <a:endParaRPr lang="en-US"/>
          </a:p>
        </p:txBody>
      </p:sp>
    </p:spTree>
    <p:extLst>
      <p:ext uri="{BB962C8B-B14F-4D97-AF65-F5344CB8AC3E}">
        <p14:creationId xmlns:p14="http://schemas.microsoft.com/office/powerpoint/2010/main" val="111390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Rood</a:t>
            </a:r>
            <a:r>
              <a:rPr lang="en-NZ" baseline="0" dirty="0">
                <a:ea typeface="ＭＳ Ｐゴシック" pitchFamily="34" charset="-128"/>
              </a:rPr>
              <a:t> is </a:t>
            </a:r>
            <a:r>
              <a:rPr lang="nl-NL" baseline="0" dirty="0">
                <a:ea typeface="ＭＳ Ｐゴシック" pitchFamily="34" charset="-128"/>
              </a:rPr>
              <a:t>een </a:t>
            </a:r>
            <a:r>
              <a:rPr lang="en-NZ" baseline="0" dirty="0">
                <a:ea typeface="ＭＳ Ｐゴシック" pitchFamily="34" charset="-128"/>
              </a:rPr>
              <a:t>tastba</a:t>
            </a:r>
            <a:r>
              <a:rPr lang="nl-NL" baseline="0" dirty="0">
                <a:ea typeface="ＭＳ Ｐゴシック" pitchFamily="34" charset="-128"/>
              </a:rPr>
              <a:t>re</a:t>
            </a:r>
            <a:r>
              <a:rPr lang="en-NZ" baseline="0" dirty="0">
                <a:ea typeface="ＭＳ Ｐゴシック" pitchFamily="34" charset="-128"/>
              </a:rPr>
              <a:t> en fysieke kleur, violet is </a:t>
            </a:r>
            <a:r>
              <a:rPr lang="nl-NL" baseline="0" dirty="0">
                <a:ea typeface="ＭＳ Ｐゴシック" pitchFamily="34" charset="-128"/>
              </a:rPr>
              <a:t>het </a:t>
            </a:r>
            <a:r>
              <a:rPr lang="en-NZ" baseline="0" dirty="0">
                <a:ea typeface="ＭＳ Ｐゴシック" pitchFamily="34" charset="-128"/>
              </a:rPr>
              <a:t>tegenovergesteld</a:t>
            </a:r>
            <a:r>
              <a:rPr lang="nl-NL" baseline="0" dirty="0">
                <a:ea typeface="ＭＳ Ｐゴシック" pitchFamily="34" charset="-128"/>
              </a:rPr>
              <a:t>e daarvan</a:t>
            </a:r>
            <a:r>
              <a:rPr lang="en-NZ" baseline="0" dirty="0">
                <a:ea typeface="ＭＳ Ｐゴシック" pitchFamily="34" charset="-128"/>
              </a:rPr>
              <a:t>. Het is de kleur van de niet</a:t>
            </a:r>
            <a:r>
              <a:rPr lang="nl-NL" baseline="0" dirty="0">
                <a:ea typeface="ＭＳ Ｐゴシック" pitchFamily="34" charset="-128"/>
              </a:rPr>
              <a:t>-</a:t>
            </a:r>
            <a:r>
              <a:rPr lang="en-NZ" baseline="0" dirty="0">
                <a:ea typeface="ＭＳ Ｐゴシック" pitchFamily="34" charset="-128"/>
              </a:rPr>
              <a:t>tastbare wereld. </a:t>
            </a:r>
          </a:p>
          <a:p>
            <a:r>
              <a:rPr lang="en-NZ" baseline="0" dirty="0">
                <a:ea typeface="ＭＳ Ｐゴシック" pitchFamily="34" charset="-128"/>
              </a:rPr>
              <a:t>Violet is een spirituele kleur dat uitstraalt dat men de mensheid wil helpen in</a:t>
            </a:r>
            <a:r>
              <a:rPr lang="nl-NL" baseline="0" dirty="0">
                <a:ea typeface="ＭＳ Ｐゴシック" pitchFamily="34" charset="-128"/>
              </a:rPr>
              <a:t> zijn</a:t>
            </a:r>
            <a:r>
              <a:rPr lang="en-NZ" baseline="0" dirty="0">
                <a:ea typeface="ＭＳ Ｐゴシック" pitchFamily="34" charset="-128"/>
              </a:rPr>
              <a:t> ontwikkeling met hun idee</a:t>
            </a:r>
            <a:r>
              <a:rPr lang="nl-NL" baseline="0" dirty="0" err="1">
                <a:ea typeface="ＭＳ Ｐゴシック" pitchFamily="34" charset="-128"/>
              </a:rPr>
              <a:t>ën</a:t>
            </a:r>
            <a:r>
              <a:rPr lang="en-NZ" baseline="0" dirty="0">
                <a:ea typeface="ＭＳ Ｐゴシック" pitchFamily="34" charset="-128"/>
              </a:rPr>
              <a:t>, dromen en gaven.</a:t>
            </a:r>
          </a:p>
          <a:p>
            <a:r>
              <a:rPr lang="en-NZ" baseline="0" dirty="0">
                <a:ea typeface="ＭＳ Ｐゴシック" pitchFamily="34" charset="-128"/>
              </a:rPr>
              <a:t>Een interesse in het spirituele opent een nieuw bewustzijn</a:t>
            </a:r>
            <a:r>
              <a:rPr lang="nl-NL" baseline="0" dirty="0">
                <a:ea typeface="ＭＳ Ｐゴシック" pitchFamily="34" charset="-128"/>
              </a:rPr>
              <a:t>, e</a:t>
            </a:r>
            <a:r>
              <a:rPr lang="en-NZ" baseline="0" dirty="0">
                <a:ea typeface="ＭＳ Ｐゴシック" pitchFamily="34" charset="-128"/>
              </a:rPr>
              <a:t>en nieuw</a:t>
            </a:r>
            <a:r>
              <a:rPr lang="nl-NL" baseline="0" dirty="0">
                <a:ea typeface="ＭＳ Ｐゴシック" pitchFamily="34" charset="-128"/>
              </a:rPr>
              <a:t>e manier van</a:t>
            </a:r>
            <a:r>
              <a:rPr lang="en-NZ" baseline="0" dirty="0">
                <a:ea typeface="ＭＳ Ｐゴシック" pitchFamily="34" charset="-128"/>
              </a:rPr>
              <a:t> denken en doen</a:t>
            </a:r>
            <a:r>
              <a:rPr lang="nl-NL" baseline="0" dirty="0">
                <a:ea typeface="ＭＳ Ｐゴシック" pitchFamily="34" charset="-128"/>
              </a:rPr>
              <a:t>, </a:t>
            </a:r>
            <a:r>
              <a:rPr lang="en-NZ" baseline="0" dirty="0">
                <a:ea typeface="ＭＳ Ｐゴシック" pitchFamily="34" charset="-128"/>
              </a:rPr>
              <a:t>dat mensen help</a:t>
            </a:r>
            <a:r>
              <a:rPr lang="nl-NL" baseline="0" dirty="0">
                <a:ea typeface="ＭＳ Ｐゴシック" pitchFamily="34" charset="-128"/>
              </a:rPr>
              <a:t>t </a:t>
            </a:r>
            <a:r>
              <a:rPr lang="en-NZ" baseline="0" dirty="0">
                <a:ea typeface="ＭＳ Ｐゴシック" pitchFamily="34" charset="-128"/>
              </a:rPr>
              <a:t>om oude patronen te doorbreken en hun dromen te verwezenlijken.</a:t>
            </a:r>
          </a:p>
          <a:p>
            <a:r>
              <a:rPr lang="en-NZ" baseline="0" dirty="0">
                <a:ea typeface="ＭＳ Ｐゴシック" pitchFamily="34" charset="-128"/>
              </a:rPr>
              <a:t>Door meditatie komt het fysieke lichaam tot rust en wordt de aandacht gericht op wat er binnenkomt via de kroon</a:t>
            </a:r>
            <a:r>
              <a:rPr lang="nl-NL" baseline="0" dirty="0">
                <a:ea typeface="ＭＳ Ｐゴシック" pitchFamily="34" charset="-128"/>
              </a:rPr>
              <a:t>-/</a:t>
            </a:r>
            <a:r>
              <a:rPr lang="nl-NL" baseline="0" dirty="0" err="1">
                <a:ea typeface="ＭＳ Ｐゴシック" pitchFamily="34" charset="-128"/>
              </a:rPr>
              <a:t>kruinchakra</a:t>
            </a:r>
            <a:r>
              <a:rPr lang="nl-NL" baseline="0" dirty="0">
                <a:ea typeface="ＭＳ Ｐゴシック" pitchFamily="34" charset="-128"/>
              </a:rPr>
              <a:t> </a:t>
            </a:r>
            <a:r>
              <a:rPr lang="en-NZ" baseline="0" dirty="0">
                <a:ea typeface="ＭＳ Ｐゴシック" pitchFamily="34" charset="-128"/>
              </a:rPr>
              <a:t>in de vorm van fantasie</a:t>
            </a:r>
            <a:r>
              <a:rPr lang="nl-NL" baseline="0" dirty="0" err="1">
                <a:ea typeface="ＭＳ Ｐゴシック" pitchFamily="34" charset="-128"/>
              </a:rPr>
              <a:t>ën</a:t>
            </a:r>
            <a:r>
              <a:rPr lang="en-NZ" baseline="0" dirty="0">
                <a:ea typeface="ＭＳ Ｐゴシック" pitchFamily="34" charset="-128"/>
              </a:rPr>
              <a:t>, dromen, inspiratie. Deze informatie (fantasie, dromen en inspiratie) word</a:t>
            </a:r>
            <a:r>
              <a:rPr lang="nl-NL" baseline="0" dirty="0">
                <a:ea typeface="ＭＳ Ｐゴシック" pitchFamily="34" charset="-128"/>
              </a:rPr>
              <a:t>t</a:t>
            </a:r>
            <a:r>
              <a:rPr lang="en-NZ" baseline="0" dirty="0">
                <a:ea typeface="ＭＳ Ｐゴシック" pitchFamily="34" charset="-128"/>
              </a:rPr>
              <a:t> ontvangen voo</a:t>
            </a:r>
            <a:r>
              <a:rPr lang="nl-NL" baseline="0" dirty="0">
                <a:ea typeface="ＭＳ Ｐゴシック" pitchFamily="34" charset="-128"/>
              </a:rPr>
              <a:t>r</a:t>
            </a:r>
            <a:r>
              <a:rPr lang="en-NZ" baseline="0" dirty="0">
                <a:ea typeface="ＭＳ Ｐゴシック" pitchFamily="34" charset="-128"/>
              </a:rPr>
              <a:t> de persoon zelf, </a:t>
            </a:r>
            <a:r>
              <a:rPr lang="nl-NL" baseline="0" dirty="0">
                <a:ea typeface="ＭＳ Ｐゴシック" pitchFamily="34" charset="-128"/>
              </a:rPr>
              <a:t>dit </a:t>
            </a:r>
            <a:r>
              <a:rPr lang="en-NZ" baseline="0" dirty="0">
                <a:ea typeface="ＭＳ Ｐゴシック" pitchFamily="34" charset="-128"/>
              </a:rPr>
              <a:t>in tegenstelling tot paars</a:t>
            </a:r>
            <a:r>
              <a:rPr lang="nl-NL" baseline="0" dirty="0">
                <a:ea typeface="ＭＳ Ｐゴシック" pitchFamily="34" charset="-128"/>
              </a:rPr>
              <a:t>. Deze </a:t>
            </a:r>
            <a:r>
              <a:rPr lang="en-NZ" baseline="0" dirty="0">
                <a:ea typeface="ＭＳ Ｐゴシック" pitchFamily="34" charset="-128"/>
              </a:rPr>
              <a:t>informatie wordt ontvangen om</a:t>
            </a:r>
            <a:r>
              <a:rPr lang="nl-NL" baseline="0" dirty="0">
                <a:ea typeface="ＭＳ Ｐゴシック" pitchFamily="34" charset="-128"/>
              </a:rPr>
              <a:t> juist naar buiten </a:t>
            </a:r>
            <a:r>
              <a:rPr lang="en-NZ" baseline="0" dirty="0">
                <a:ea typeface="ＭＳ Ｐゴシック" pitchFamily="34" charset="-128"/>
              </a:rPr>
              <a:t>door te geven. </a:t>
            </a:r>
            <a:endParaRPr lang="en-US" u="sng" dirty="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2093DA6B-9C99-4E38-902A-192C96DC1D20}" type="slidenum">
              <a:rPr lang="en-US"/>
              <a:pPr/>
              <a:t>7</a:t>
            </a:fld>
            <a:endParaRPr lang="en-US"/>
          </a:p>
        </p:txBody>
      </p:sp>
    </p:spTree>
    <p:extLst>
      <p:ext uri="{BB962C8B-B14F-4D97-AF65-F5344CB8AC3E}">
        <p14:creationId xmlns:p14="http://schemas.microsoft.com/office/powerpoint/2010/main" val="184270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Violet wordt veel gebruikt door mensen</a:t>
            </a:r>
            <a:r>
              <a:rPr lang="en-NZ" baseline="0" dirty="0">
                <a:ea typeface="ＭＳ Ｐゴシック" pitchFamily="34" charset="-128"/>
              </a:rPr>
              <a:t> die spritueel begaafd zijn of zogenaamde zieners. Een ziener is iemand die een idee of visie heeft dat is ingegeven door de niet</a:t>
            </a:r>
            <a:r>
              <a:rPr lang="nl-NL" baseline="0" dirty="0">
                <a:ea typeface="ＭＳ Ｐゴシック" pitchFamily="34" charset="-128"/>
              </a:rPr>
              <a:t>-</a:t>
            </a:r>
            <a:r>
              <a:rPr lang="en-NZ" baseline="0" dirty="0">
                <a:ea typeface="ＭＳ Ｐゴシック" pitchFamily="34" charset="-128"/>
              </a:rPr>
              <a:t>tastbare wereld.</a:t>
            </a:r>
          </a:p>
          <a:p>
            <a:r>
              <a:rPr lang="en-NZ" baseline="0" dirty="0">
                <a:ea typeface="ＭＳ Ｐゴシック" pitchFamily="34" charset="-128"/>
              </a:rPr>
              <a:t>Deze kleur is ook verbonden met de fantasiewereld </a:t>
            </a:r>
            <a:r>
              <a:rPr lang="nl-NL" baseline="0" dirty="0">
                <a:ea typeface="ＭＳ Ｐゴシック" pitchFamily="34" charset="-128"/>
              </a:rPr>
              <a:t>met daarin bijvoorbeeld</a:t>
            </a:r>
            <a:r>
              <a:rPr lang="en-NZ" baseline="0" dirty="0">
                <a:ea typeface="ＭＳ Ｐゴシック" pitchFamily="34" charset="-128"/>
              </a:rPr>
              <a:t> elfen. Een nostalgische wereld die niet realistisch</a:t>
            </a:r>
            <a:r>
              <a:rPr lang="nl-NL" baseline="0" dirty="0">
                <a:ea typeface="ＭＳ Ｐゴシック" pitchFamily="34" charset="-128"/>
              </a:rPr>
              <a:t>, niet is </a:t>
            </a:r>
            <a:r>
              <a:rPr lang="en-NZ" baseline="0" dirty="0">
                <a:ea typeface="ＭＳ Ｐゴシック" pitchFamily="34" charset="-128"/>
              </a:rPr>
              <a:t>zoals w</a:t>
            </a:r>
            <a:r>
              <a:rPr lang="nl-NL" baseline="0" dirty="0">
                <a:ea typeface="ＭＳ Ｐゴシック" pitchFamily="34" charset="-128"/>
              </a:rPr>
              <a:t>ij </a:t>
            </a:r>
            <a:r>
              <a:rPr lang="en-NZ" baseline="0" dirty="0">
                <a:ea typeface="ＭＳ Ｐゴシック" pitchFamily="34" charset="-128"/>
              </a:rPr>
              <a:t>die kennen.</a:t>
            </a:r>
          </a:p>
          <a:p>
            <a:r>
              <a:rPr lang="en-NZ" baseline="0" dirty="0">
                <a:ea typeface="ＭＳ Ｐゴシック" pitchFamily="34" charset="-128"/>
              </a:rPr>
              <a:t>Deze kleur wordt vaak gebruikt door oudere mensen omdat voor hen, de fysieke wereld niet meer zo relevant is. Ze naderen het eind van hun fysieke leven en </a:t>
            </a:r>
            <a:r>
              <a:rPr lang="nl-NL" baseline="0" dirty="0">
                <a:ea typeface="ＭＳ Ｐゴシック" pitchFamily="34" charset="-128"/>
              </a:rPr>
              <a:t>verblijven </a:t>
            </a:r>
            <a:r>
              <a:rPr lang="en-NZ" baseline="0" dirty="0">
                <a:ea typeface="ＭＳ Ｐゴシック" pitchFamily="34" charset="-128"/>
              </a:rPr>
              <a:t>vaak liever in een fantasi</a:t>
            </a:r>
            <a:r>
              <a:rPr lang="nl-NL" baseline="0" dirty="0">
                <a:ea typeface="ＭＳ Ｐゴシック" pitchFamily="34" charset="-128"/>
              </a:rPr>
              <a:t>e-</a:t>
            </a:r>
            <a:r>
              <a:rPr lang="en-NZ" baseline="0" dirty="0">
                <a:ea typeface="ＭＳ Ｐゴシック" pitchFamily="34" charset="-128"/>
              </a:rPr>
              <a:t>, een droomwereld</a:t>
            </a:r>
            <a:r>
              <a:rPr lang="nl-NL" baseline="0" dirty="0">
                <a:ea typeface="ＭＳ Ｐゴシック" pitchFamily="34" charset="-128"/>
              </a:rPr>
              <a:t>, </a:t>
            </a:r>
            <a:r>
              <a:rPr lang="en-NZ" baseline="0" dirty="0">
                <a:ea typeface="ＭＳ Ｐゴシック" pitchFamily="34" charset="-128"/>
              </a:rPr>
              <a:t> waar ze lekker </a:t>
            </a:r>
            <a:r>
              <a:rPr lang="nl-NL" baseline="0" dirty="0">
                <a:ea typeface="ＭＳ Ｐゴシック" pitchFamily="34" charset="-128"/>
              </a:rPr>
              <a:t>in </a:t>
            </a:r>
            <a:r>
              <a:rPr lang="en-NZ" baseline="0" dirty="0">
                <a:ea typeface="ＭＳ Ｐゴシック" pitchFamily="34" charset="-128"/>
              </a:rPr>
              <a:t>kunnen weg dromen</a:t>
            </a:r>
            <a:r>
              <a:rPr lang="nl-NL" baseline="0" dirty="0">
                <a:ea typeface="ＭＳ Ｐゴシック" pitchFamily="34" charset="-128"/>
              </a:rPr>
              <a:t>, </a:t>
            </a:r>
            <a:r>
              <a:rPr lang="en-NZ" baseline="0" dirty="0">
                <a:ea typeface="ＭＳ Ｐゴシック" pitchFamily="34" charset="-128"/>
              </a:rPr>
              <a:t>dagdromen en nadenken over vervlogen tijden.</a:t>
            </a:r>
          </a:p>
          <a:p>
            <a:r>
              <a:rPr lang="en-NZ" u="sng" baseline="0" dirty="0">
                <a:ea typeface="ＭＳ Ｐゴシック" pitchFamily="34" charset="-128"/>
              </a:rPr>
              <a:t>Dit is ook de kleur van transformatie, het overgaan </a:t>
            </a:r>
            <a:r>
              <a:rPr lang="nl-NL" u="sng" baseline="0" dirty="0">
                <a:ea typeface="ＭＳ Ｐゴシック" pitchFamily="34" charset="-128"/>
              </a:rPr>
              <a:t>van de tastbare </a:t>
            </a:r>
            <a:r>
              <a:rPr lang="en-NZ" u="sng" baseline="0" dirty="0">
                <a:ea typeface="ＭＳ Ｐゴシック" pitchFamily="34" charset="-128"/>
              </a:rPr>
              <a:t>naar de niet</a:t>
            </a:r>
            <a:r>
              <a:rPr lang="nl-NL" u="sng" baseline="0" dirty="0">
                <a:ea typeface="ＭＳ Ｐゴシック" pitchFamily="34" charset="-128"/>
              </a:rPr>
              <a:t>-</a:t>
            </a:r>
            <a:r>
              <a:rPr lang="en-NZ" u="sng" baseline="0" dirty="0">
                <a:ea typeface="ＭＳ Ｐゴシック" pitchFamily="34" charset="-128"/>
              </a:rPr>
              <a:t>tastbare wereld, </a:t>
            </a:r>
            <a:r>
              <a:rPr lang="nl-NL" u="sng" baseline="0" dirty="0">
                <a:ea typeface="ＭＳ Ｐゴシック" pitchFamily="34" charset="-128"/>
              </a:rPr>
              <a:t>de </a:t>
            </a:r>
            <a:r>
              <a:rPr lang="en-NZ" u="sng" baseline="0" dirty="0">
                <a:ea typeface="ＭＳ Ｐゴシック" pitchFamily="34" charset="-128"/>
              </a:rPr>
              <a:t>dood! Vandaar dat ouderen het een fijne kleur vinden, ze bereiden zich voor om te transformeren.</a:t>
            </a:r>
            <a:endParaRPr lang="en-US" u="sng" dirty="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A72D9187-2F38-41CF-A28F-82F65893CD77}" type="slidenum">
              <a:rPr lang="en-US"/>
              <a:pPr/>
              <a:t>8</a:t>
            </a:fld>
            <a:endParaRPr lang="en-US"/>
          </a:p>
        </p:txBody>
      </p:sp>
    </p:spTree>
    <p:extLst>
      <p:ext uri="{BB962C8B-B14F-4D97-AF65-F5344CB8AC3E}">
        <p14:creationId xmlns:p14="http://schemas.microsoft.com/office/powerpoint/2010/main" val="147047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Lavendel is bekend om haar kalmerend</a:t>
            </a:r>
            <a:r>
              <a:rPr lang="nl-NL" dirty="0">
                <a:ea typeface="ＭＳ Ｐゴシック" pitchFamily="34" charset="-128"/>
              </a:rPr>
              <a:t>e</a:t>
            </a:r>
            <a:r>
              <a:rPr lang="en-NZ" dirty="0">
                <a:ea typeface="ＭＳ Ｐゴシック" pitchFamily="34" charset="-128"/>
              </a:rPr>
              <a:t> effekt en wordt al eeuwen gebruikt om te</a:t>
            </a:r>
            <a:r>
              <a:rPr lang="en-NZ" baseline="0" dirty="0">
                <a:ea typeface="ＭＳ Ｐゴシック" pitchFamily="34" charset="-128"/>
              </a:rPr>
              <a:t> ontspannen en</a:t>
            </a:r>
            <a:r>
              <a:rPr lang="nl-NL" baseline="0" dirty="0">
                <a:ea typeface="ＭＳ Ｐゴシック" pitchFamily="34" charset="-128"/>
              </a:rPr>
              <a:t> makkelijker te kunnen</a:t>
            </a:r>
            <a:r>
              <a:rPr lang="en-NZ" baseline="0" dirty="0">
                <a:ea typeface="ＭＳ Ｐゴシック" pitchFamily="34" charset="-128"/>
              </a:rPr>
              <a:t> sla</a:t>
            </a:r>
            <a:r>
              <a:rPr lang="nl-NL" baseline="0" dirty="0">
                <a:ea typeface="ＭＳ Ｐゴシック" pitchFamily="34" charset="-128"/>
              </a:rPr>
              <a:t>pen</a:t>
            </a:r>
            <a:r>
              <a:rPr lang="en-NZ" baseline="0" dirty="0">
                <a:ea typeface="ＭＳ Ｐゴシック" pitchFamily="34" charset="-128"/>
              </a:rPr>
              <a:t>. Tijdens onze slaap, meditatie en ontspanning kunnen we innerlijke begeleiding en openbaringen ontvangen. Deze kleur kan ons helpen om nieuwe id</a:t>
            </a:r>
            <a:r>
              <a:rPr lang="nl-NL" baseline="0" dirty="0" err="1">
                <a:ea typeface="ＭＳ Ｐゴシック" pitchFamily="34" charset="-128"/>
              </a:rPr>
              <a:t>eeën</a:t>
            </a:r>
            <a:r>
              <a:rPr lang="en-NZ" baseline="0" dirty="0">
                <a:ea typeface="ＭＳ Ｐゴシック" pitchFamily="34" charset="-128"/>
              </a:rPr>
              <a:t> en inspiratie te krijgen.</a:t>
            </a:r>
            <a:endParaRPr lang="en-NZ" dirty="0">
              <a:ea typeface="ＭＳ Ｐゴシック" pitchFamily="34" charset="-128"/>
            </a:endParaRPr>
          </a:p>
          <a:p>
            <a:endParaRPr lang="en-NZ" dirty="0">
              <a:ea typeface="ＭＳ Ｐゴシック" pitchFamily="34"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90492C26-E6EF-4E5F-A683-48047927E786}" type="slidenum">
              <a:rPr lang="en-US"/>
              <a:pPr/>
              <a:t>9</a:t>
            </a:fld>
            <a:endParaRPr lang="en-US"/>
          </a:p>
        </p:txBody>
      </p:sp>
    </p:spTree>
    <p:extLst>
      <p:ext uri="{BB962C8B-B14F-4D97-AF65-F5344CB8AC3E}">
        <p14:creationId xmlns:p14="http://schemas.microsoft.com/office/powerpoint/2010/main" val="97301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6580E2-4800-4A54-B1C5-132ED88ABC11}"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01A567-2C83-402D-842B-A12B7B3E708A}"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4BDA2-D62B-49A1-A723-E0DB34B4A54D}"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335240-8BA9-4132-8FAF-70873B99D45E}"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BB9E39-8071-4ABC-A8F4-BE0F2C5100BA}"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D0A759-493D-48A1-89A8-2D076ED20658}"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434B8B-413A-4AF2-82BD-B119952B21D9}"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E9A98C-EE62-415D-8E54-251706EE9479}"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514B19-92F1-44E8-B580-B59D33C6E074}"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67825C-BFDD-46B2-8EA5-A38E36A7A8C4}"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56043C-A37D-492D-BD66-AC6EF2328387}"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7" name="Picture 4" descr="logo w-o - final"/>
          <p:cNvPicPr>
            <a:picLocks noChangeAspect="1" noChangeArrowheads="1"/>
          </p:cNvPicPr>
          <p:nvPr userDrawn="1">
            <p:custDataLst>
              <p:tags r:id="rId13"/>
            </p:custDataLst>
          </p:nvPr>
        </p:nvPicPr>
        <p:blipFill>
          <a:blip r:embed="rId15">
            <a:extLst>
              <a:ext uri="{28A0092B-C50C-407E-A947-70E740481C1C}">
                <a14:useLocalDpi xmlns:a14="http://schemas.microsoft.com/office/drawing/2010/main" val="0"/>
              </a:ext>
            </a:extLst>
          </a:blip>
          <a:srcRect t="37668" b="30942"/>
          <a:stretch>
            <a:fillRect/>
          </a:stretch>
        </p:blipFill>
        <p:spPr bwMode="auto">
          <a:xfrm>
            <a:off x="6588224" y="6301630"/>
            <a:ext cx="2133600"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dirty="0" err="1">
                <a:solidFill>
                  <a:srgbClr val="FFFF99"/>
                </a:solidFill>
              </a:rPr>
              <a:t>Meditatie</a:t>
            </a:r>
            <a:endParaRPr lang="en-US" dirty="0">
              <a:solidFill>
                <a:srgbClr val="FFFF99"/>
              </a:solidFill>
            </a:endParaRPr>
          </a:p>
        </p:txBody>
      </p:sp>
      <p:sp>
        <p:nvSpPr>
          <p:cNvPr id="3075" name="Subtitle 3"/>
          <p:cNvSpPr>
            <a:spLocks noGrp="1"/>
          </p:cNvSpPr>
          <p:nvPr>
            <p:ph type="subTitle" idx="1"/>
          </p:nvPr>
        </p:nvSpPr>
        <p:spPr>
          <a:xfrm>
            <a:off x="1403350" y="4221163"/>
            <a:ext cx="6400800" cy="1752600"/>
          </a:xfrm>
        </p:spPr>
        <p:txBody>
          <a:bodyPr/>
          <a:lstStyle/>
          <a:p>
            <a:pPr eaLnBrk="1" hangingPunct="1"/>
            <a:endParaRPr lang="en-US" sz="2400" dirty="0">
              <a:solidFill>
                <a:srgbClr val="FFFFCC"/>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3212976"/>
            <a:ext cx="3035300" cy="1828800"/>
          </a:xfrm>
        </p:spPr>
        <p:txBody>
          <a:bodyPr/>
          <a:lstStyle/>
          <a:p>
            <a:pPr eaLnBrk="1" hangingPunct="1"/>
            <a:r>
              <a:rPr lang="en-US" dirty="0" err="1">
                <a:solidFill>
                  <a:srgbClr val="FFFFCC"/>
                </a:solidFill>
                <a:ea typeface="ＭＳ Ｐゴシック" pitchFamily="34" charset="-128"/>
              </a:rPr>
              <a:t>Meditatief</a:t>
            </a:r>
            <a:endParaRPr lang="en-US" dirty="0">
              <a:solidFill>
                <a:srgbClr val="FFFFCC"/>
              </a:solidFill>
              <a:ea typeface="ＭＳ Ｐゴシック" pitchFamily="34" charset="-128"/>
            </a:endParaRPr>
          </a:p>
        </p:txBody>
      </p:sp>
      <p:pic>
        <p:nvPicPr>
          <p:cNvPr id="32771" name="Picture 1" descr="violet smoke bought.jpg"/>
          <p:cNvPicPr>
            <a:picLocks noChangeAspect="1"/>
          </p:cNvPicPr>
          <p:nvPr>
            <p:custDataLst>
              <p:tags r:id="rId2"/>
            </p:custDataLst>
          </p:nvPr>
        </p:nvPicPr>
        <p:blipFill>
          <a:blip r:embed="rId5" cstate="print"/>
          <a:srcRect/>
          <a:stretch>
            <a:fillRect/>
          </a:stretch>
        </p:blipFill>
        <p:spPr bwMode="auto">
          <a:xfrm>
            <a:off x="4356100" y="1989138"/>
            <a:ext cx="3527425" cy="4005262"/>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20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Violet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004048" y="2005012"/>
            <a:ext cx="3609975" cy="4160292"/>
          </a:xfrm>
        </p:spPr>
        <p:txBody>
          <a:bodyPr/>
          <a:lstStyle/>
          <a:p>
            <a:pPr eaLnBrk="1" hangingPunct="1"/>
            <a:r>
              <a:rPr lang="en-US" dirty="0" err="1">
                <a:solidFill>
                  <a:srgbClr val="FFFFCC"/>
                </a:solidFill>
                <a:ea typeface="ＭＳ Ｐゴシック" pitchFamily="34" charset="-128"/>
              </a:rPr>
              <a:t>Intu</a:t>
            </a:r>
            <a:r>
              <a:rPr lang="nl-NL" dirty="0" err="1">
                <a:solidFill>
                  <a:srgbClr val="FFFFCC"/>
                </a:solidFill>
                <a:ea typeface="ＭＳ Ｐゴシック" pitchFamily="34" charset="-128"/>
              </a:rPr>
              <a:t>ïtief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Psychische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gaven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Sensitief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Ziener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Spiritueel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Helpt</a:t>
            </a:r>
            <a:r>
              <a:rPr lang="en-US" dirty="0">
                <a:solidFill>
                  <a:srgbClr val="FFFFCC"/>
                </a:solidFill>
                <a:ea typeface="ＭＳ Ｐゴシック" pitchFamily="34" charset="-128"/>
              </a:rPr>
              <a:t> de </a:t>
            </a:r>
            <a:r>
              <a:rPr lang="en-US" dirty="0" err="1">
                <a:solidFill>
                  <a:srgbClr val="FFFFCC"/>
                </a:solidFill>
                <a:ea typeface="ＭＳ Ｐゴシック" pitchFamily="34" charset="-128"/>
              </a:rPr>
              <a:t>mensheid</a:t>
            </a:r>
            <a:endParaRPr lang="en-US" dirty="0">
              <a:solidFill>
                <a:srgbClr val="FFFFCC"/>
              </a:solidFill>
              <a:ea typeface="ＭＳ Ｐゴシック" pitchFamily="34" charset="-128"/>
            </a:endParaRPr>
          </a:p>
        </p:txBody>
      </p:sp>
      <p:pic>
        <p:nvPicPr>
          <p:cNvPr id="34819" name="Picture 2" descr="violet person bought.jpg"/>
          <p:cNvPicPr>
            <a:picLocks noChangeAspect="1"/>
          </p:cNvPicPr>
          <p:nvPr>
            <p:custDataLst>
              <p:tags r:id="rId2"/>
            </p:custDataLst>
          </p:nvPr>
        </p:nvPicPr>
        <p:blipFill>
          <a:blip r:embed="rId5" cstate="print"/>
          <a:srcRect/>
          <a:stretch>
            <a:fillRect/>
          </a:stretch>
        </p:blipFill>
        <p:spPr bwMode="auto">
          <a:xfrm>
            <a:off x="539552" y="2924944"/>
            <a:ext cx="4002087" cy="26543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fade">
                                      <p:cBhvr>
                                        <p:cTn id="10" dur="2000"/>
                                        <p:tgtEl>
                                          <p:spTgt spid="348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500"/>
                                        <p:tgtEl>
                                          <p:spTgt spid="307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500"/>
                                        <p:tgtEl>
                                          <p:spTgt spid="30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500"/>
                                        <p:tgtEl>
                                          <p:spTgt spid="307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Effect transition="in" filter="fade">
                                      <p:cBhvr>
                                        <p:cTn id="30" dur="500"/>
                                        <p:tgtEl>
                                          <p:spTgt spid="307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Violet </a:t>
            </a:r>
            <a:r>
              <a:rPr lang="en-US" dirty="0" err="1">
                <a:solidFill>
                  <a:srgbClr val="FFFF99"/>
                </a:solidFill>
                <a:ea typeface="ＭＳ Ｐゴシック" pitchFamily="34" charset="-128"/>
              </a:rPr>
              <a:t>eten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2005012"/>
            <a:ext cx="3609975" cy="3656236"/>
          </a:xfrm>
        </p:spPr>
        <p:txBody>
          <a:bodyPr/>
          <a:lstStyle/>
          <a:p>
            <a:pPr eaLnBrk="1" hangingPunct="1"/>
            <a:r>
              <a:rPr lang="en-US" dirty="0" err="1">
                <a:solidFill>
                  <a:srgbClr val="FFFFCC"/>
                </a:solidFill>
                <a:ea typeface="ＭＳ Ｐゴシック" pitchFamily="34" charset="-128"/>
              </a:rPr>
              <a:t>Onstpannend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Rustgevend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Mentaal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Zenuwstelsel</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Anti</a:t>
            </a:r>
            <a:r>
              <a:rPr lang="nl-NL" dirty="0">
                <a:solidFill>
                  <a:srgbClr val="FFFFCC"/>
                </a:solidFill>
                <a:ea typeface="ＭＳ Ｐゴシック" pitchFamily="34" charset="-128"/>
              </a:rPr>
              <a:t>bacterieel</a:t>
            </a:r>
            <a:endParaRPr lang="en-US" dirty="0">
              <a:solidFill>
                <a:srgbClr val="FFFFCC"/>
              </a:solidFill>
              <a:ea typeface="ＭＳ Ｐゴシック" pitchFamily="34" charset="-128"/>
            </a:endParaRPr>
          </a:p>
        </p:txBody>
      </p:sp>
      <p:pic>
        <p:nvPicPr>
          <p:cNvPr id="36867" name="Picture 1" descr="violet grapes bought.jpg"/>
          <p:cNvPicPr>
            <a:picLocks noChangeAspect="1"/>
          </p:cNvPicPr>
          <p:nvPr>
            <p:custDataLst>
              <p:tags r:id="rId2"/>
            </p:custDataLst>
          </p:nvPr>
        </p:nvPicPr>
        <p:blipFill>
          <a:blip r:embed="rId5" cstate="print"/>
          <a:srcRect/>
          <a:stretch>
            <a:fillRect/>
          </a:stretch>
        </p:blipFill>
        <p:spPr bwMode="auto">
          <a:xfrm>
            <a:off x="4427538" y="2492375"/>
            <a:ext cx="4176712" cy="27717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2000"/>
                                        <p:tgtEl>
                                          <p:spTgt spid="36867"/>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500"/>
                                        <p:tgtEl>
                                          <p:spTgt spid="30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500"/>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500"/>
                                        <p:tgtEl>
                                          <p:spTgt spid="30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fade">
                                      <p:cBhvr>
                                        <p:cTn id="26" dur="500"/>
                                        <p:tgtEl>
                                          <p:spTgt spid="30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solidFill>
                  <a:srgbClr val="FFFF99"/>
                </a:solidFill>
                <a:ea typeface="ＭＳ Ｐゴシック" pitchFamily="34" charset="-128"/>
              </a:rPr>
              <a:t> Violet in marketing</a:t>
            </a:r>
          </a:p>
        </p:txBody>
      </p:sp>
      <p:sp>
        <p:nvSpPr>
          <p:cNvPr id="3075" name="Rectangle 3"/>
          <p:cNvSpPr>
            <a:spLocks noGrp="1" noChangeArrowheads="1"/>
          </p:cNvSpPr>
          <p:nvPr>
            <p:ph type="body" idx="1"/>
          </p:nvPr>
        </p:nvSpPr>
        <p:spPr>
          <a:xfrm>
            <a:off x="5868144" y="2005012"/>
            <a:ext cx="2710383" cy="4088284"/>
          </a:xfrm>
        </p:spPr>
        <p:txBody>
          <a:bodyPr/>
          <a:lstStyle/>
          <a:p>
            <a:pPr eaLnBrk="1" hangingPunct="1"/>
            <a:r>
              <a:rPr lang="en-US" dirty="0" err="1">
                <a:solidFill>
                  <a:srgbClr val="FFFFCC"/>
                </a:solidFill>
                <a:ea typeface="ＭＳ Ｐゴシック" pitchFamily="34" charset="-128"/>
              </a:rPr>
              <a:t>Delicaat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Schoonheid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Gezondheid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Romantiek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Meditatie</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New</a:t>
            </a:r>
            <a:r>
              <a:rPr lang="nl-NL" dirty="0">
                <a:solidFill>
                  <a:srgbClr val="FFFFCC"/>
                </a:solidFill>
                <a:ea typeface="ＭＳ Ｐゴシック" pitchFamily="34" charset="-128"/>
              </a:rPr>
              <a:t>-</a:t>
            </a:r>
            <a:r>
              <a:rPr lang="en-US" dirty="0">
                <a:solidFill>
                  <a:srgbClr val="FFFFCC"/>
                </a:solidFill>
                <a:ea typeface="ＭＳ Ｐゴシック" pitchFamily="34" charset="-128"/>
              </a:rPr>
              <a:t>Age</a:t>
            </a:r>
          </a:p>
          <a:p>
            <a:pPr eaLnBrk="1" hangingPunct="1"/>
            <a:r>
              <a:rPr lang="en-US" dirty="0" err="1">
                <a:solidFill>
                  <a:srgbClr val="FFFFCC"/>
                </a:solidFill>
                <a:ea typeface="ＭＳ Ｐゴシック" pitchFamily="34" charset="-128"/>
              </a:rPr>
              <a:t>Nostalgie</a:t>
            </a:r>
            <a:endParaRPr lang="en-US" dirty="0">
              <a:solidFill>
                <a:srgbClr val="FFFFCC"/>
              </a:solidFill>
              <a:ea typeface="ＭＳ Ｐゴシック" pitchFamily="34" charset="-128"/>
            </a:endParaRPr>
          </a:p>
        </p:txBody>
      </p:sp>
      <p:pic>
        <p:nvPicPr>
          <p:cNvPr id="38915" name="Picture 3" descr="violet candle.jpg"/>
          <p:cNvPicPr>
            <a:picLocks noChangeAspect="1"/>
          </p:cNvPicPr>
          <p:nvPr>
            <p:custDataLst>
              <p:tags r:id="rId2"/>
            </p:custDataLst>
          </p:nvPr>
        </p:nvPicPr>
        <p:blipFill>
          <a:blip r:embed="rId5" cstate="print"/>
          <a:srcRect/>
          <a:stretch>
            <a:fillRect/>
          </a:stretch>
        </p:blipFill>
        <p:spPr bwMode="auto">
          <a:xfrm>
            <a:off x="0" y="2780928"/>
            <a:ext cx="4914900" cy="32607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20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fade">
                                      <p:cBhvr>
                                        <p:cTn id="37" dur="500"/>
                                        <p:tgtEl>
                                          <p:spTgt spid="30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violet_16_10.pdf"/>
          <p:cNvPicPr>
            <a:picLocks noChangeAspect="1"/>
          </p:cNvPicPr>
          <p:nvPr>
            <p:custDataLst>
              <p:tags r:id="rId2"/>
            </p:custDataLst>
          </p:nvPr>
        </p:nvPicPr>
        <p:blipFill>
          <a:blip r:embed="rId5" cstate="print"/>
          <a:srcRect/>
          <a:stretch>
            <a:fillRect/>
          </a:stretch>
        </p:blipFill>
        <p:spPr bwMode="auto">
          <a:xfrm>
            <a:off x="1907704" y="0"/>
            <a:ext cx="5246588" cy="6789589"/>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3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a:solidFill>
                  <a:srgbClr val="FFFF99"/>
                </a:solidFill>
              </a:rPr>
              <a:t>Notities</a:t>
            </a:r>
            <a:r>
              <a:rPr lang="en-US" dirty="0">
                <a:solidFill>
                  <a:srgbClr val="FFFF99"/>
                </a:solidFill>
              </a:rPr>
              <a:t>:</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rPr>
              <a:t> Hoe </a:t>
            </a:r>
            <a:r>
              <a:rPr lang="en-US" dirty="0" err="1">
                <a:solidFill>
                  <a:srgbClr val="FFFFCC"/>
                </a:solidFill>
              </a:rPr>
              <a:t>heb</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meditatie</a:t>
            </a:r>
            <a:r>
              <a:rPr lang="en-US" dirty="0">
                <a:solidFill>
                  <a:srgbClr val="FFFFCC"/>
                </a:solidFill>
              </a:rPr>
              <a:t> </a:t>
            </a:r>
            <a:r>
              <a:rPr lang="en-US" dirty="0" err="1">
                <a:solidFill>
                  <a:srgbClr val="FFFFCC"/>
                </a:solidFill>
              </a:rPr>
              <a:t>ervaren</a:t>
            </a:r>
            <a:r>
              <a:rPr lang="en-US" dirty="0">
                <a:solidFill>
                  <a:srgbClr val="FFFFCC"/>
                </a:solidFill>
              </a:rPr>
              <a:t>?</a:t>
            </a:r>
          </a:p>
          <a:p>
            <a:pPr eaLnBrk="1" hangingPunct="1"/>
            <a:endParaRPr lang="en-US" dirty="0">
              <a:solidFill>
                <a:srgbClr val="FFFFCC"/>
              </a:solidFill>
            </a:endParaRPr>
          </a:p>
          <a:p>
            <a:pPr eaLnBrk="1" hangingPunct="1"/>
            <a:r>
              <a:rPr lang="en-US" dirty="0" err="1">
                <a:solidFill>
                  <a:srgbClr val="FFFFCC"/>
                </a:solidFill>
              </a:rPr>
              <a:t>Waaraan</a:t>
            </a:r>
            <a:r>
              <a:rPr lang="en-US" dirty="0">
                <a:solidFill>
                  <a:srgbClr val="FFFFCC"/>
                </a:solidFill>
              </a:rPr>
              <a:t> </a:t>
            </a:r>
            <a:r>
              <a:rPr lang="en-US" dirty="0" err="1">
                <a:solidFill>
                  <a:srgbClr val="FFFFCC"/>
                </a:solidFill>
              </a:rPr>
              <a:t>relateer</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kleur</a:t>
            </a:r>
            <a:r>
              <a:rPr lang="en-US" dirty="0">
                <a:solidFill>
                  <a:srgbClr val="FFFFCC"/>
                </a:solidFill>
              </a:rPr>
              <a:t>?</a:t>
            </a:r>
          </a:p>
        </p:txBody>
      </p:sp>
    </p:spTree>
    <p:custDataLst>
      <p:tags r:id="rId1"/>
    </p:custDataLst>
    <p:extLst>
      <p:ext uri="{BB962C8B-B14F-4D97-AF65-F5344CB8AC3E}">
        <p14:creationId xmlns:p14="http://schemas.microsoft.com/office/powerpoint/2010/main" val="312250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1043608" y="1772816"/>
            <a:ext cx="2819400" cy="3989388"/>
          </a:xfrm>
        </p:spPr>
        <p:txBody>
          <a:bodyPr/>
          <a:lstStyle/>
          <a:p>
            <a:pPr eaLnBrk="1" hangingPunct="1"/>
            <a:r>
              <a:rPr lang="en-US" dirty="0" err="1">
                <a:solidFill>
                  <a:srgbClr val="FFFFCC"/>
                </a:solidFill>
                <a:ea typeface="ＭＳ Ｐゴシック" pitchFamily="34" charset="-128"/>
              </a:rPr>
              <a:t>Visie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Inspiratie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Dromen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Intu</a:t>
            </a:r>
            <a:r>
              <a:rPr lang="nl-NL" dirty="0" err="1">
                <a:solidFill>
                  <a:srgbClr val="FFFFCC"/>
                </a:solidFill>
                <a:ea typeface="ＭＳ Ｐゴシック" pitchFamily="34" charset="-128"/>
              </a:rPr>
              <a:t>ïtief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Meditatie</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Kroon</a:t>
            </a:r>
            <a:r>
              <a:rPr lang="nl-NL" dirty="0">
                <a:solidFill>
                  <a:srgbClr val="FFFFCC"/>
                </a:solidFill>
                <a:ea typeface="ＭＳ Ｐゴシック" pitchFamily="34" charset="-128"/>
              </a:rPr>
              <a:t>-/</a:t>
            </a:r>
            <a:r>
              <a:rPr lang="nl-NL" dirty="0" err="1">
                <a:solidFill>
                  <a:srgbClr val="FFFFCC"/>
                </a:solidFill>
                <a:ea typeface="ＭＳ Ｐゴシック" pitchFamily="34" charset="-128"/>
              </a:rPr>
              <a:t>kruinchakra</a:t>
            </a:r>
            <a:endParaRPr lang="en-US" dirty="0">
              <a:solidFill>
                <a:srgbClr val="FFFFCC"/>
              </a:solidFill>
              <a:ea typeface="ＭＳ Ｐゴシック" pitchFamily="34" charset="-128"/>
            </a:endParaRPr>
          </a:p>
        </p:txBody>
      </p:sp>
      <p:pic>
        <p:nvPicPr>
          <p:cNvPr id="20483" name="Picture 1" descr="chakras 7 colours.jpg"/>
          <p:cNvPicPr>
            <a:picLocks noChangeAspect="1"/>
          </p:cNvPicPr>
          <p:nvPr>
            <p:custDataLst>
              <p:tags r:id="rId2"/>
            </p:custDataLst>
          </p:nvPr>
        </p:nvPicPr>
        <p:blipFill>
          <a:blip r:embed="rId5" cstate="print"/>
          <a:srcRect/>
          <a:stretch>
            <a:fillRect/>
          </a:stretch>
        </p:blipFill>
        <p:spPr bwMode="auto">
          <a:xfrm>
            <a:off x="5652120" y="1700808"/>
            <a:ext cx="2232025" cy="4287838"/>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par>
                          <p:cTn id="13" fill="hold" nodeType="with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1000"/>
                                        <p:tgtEl>
                                          <p:spTgt spid="3075">
                                            <p:txEl>
                                              <p:pRg st="1" end="1"/>
                                            </p:txEl>
                                          </p:spTgt>
                                        </p:tgtEl>
                                      </p:cBhvr>
                                    </p:animEffect>
                                  </p:childTnLst>
                                </p:cTn>
                              </p:par>
                            </p:childTnLst>
                          </p:cTn>
                        </p:par>
                        <p:par>
                          <p:cTn id="17" fill="hold" nodeType="with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1000"/>
                                        <p:tgtEl>
                                          <p:spTgt spid="307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500"/>
                                        <p:tgtEl>
                                          <p:spTgt spid="307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Effect transition="in" filter="fade">
                                      <p:cBhvr>
                                        <p:cTn id="30" dur="500"/>
                                        <p:tgtEl>
                                          <p:spTgt spid="307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868144" y="2060848"/>
            <a:ext cx="2819400" cy="3989388"/>
          </a:xfrm>
        </p:spPr>
        <p:txBody>
          <a:bodyPr/>
          <a:lstStyle/>
          <a:p>
            <a:pPr eaLnBrk="1" hangingPunct="1"/>
            <a:r>
              <a:rPr lang="en-US" dirty="0" err="1">
                <a:solidFill>
                  <a:srgbClr val="FFFFCC"/>
                </a:solidFill>
                <a:ea typeface="ＭＳ Ｐゴシック" pitchFamily="34" charset="-128"/>
              </a:rPr>
              <a:t>Spiritueel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Intu</a:t>
            </a:r>
            <a:r>
              <a:rPr lang="nl-NL" dirty="0" err="1">
                <a:solidFill>
                  <a:srgbClr val="FFFFCC"/>
                </a:solidFill>
                <a:ea typeface="ＭＳ Ｐゴシック" pitchFamily="34" charset="-128"/>
              </a:rPr>
              <a:t>ïtief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Meditatief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Lavendel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Ontspannend</a:t>
            </a:r>
            <a:endParaRPr lang="en-US" dirty="0">
              <a:solidFill>
                <a:srgbClr val="FFFFCC"/>
              </a:solidFill>
              <a:ea typeface="ＭＳ Ｐゴシック" pitchFamily="34" charset="-128"/>
            </a:endParaRPr>
          </a:p>
        </p:txBody>
      </p:sp>
      <p:pic>
        <p:nvPicPr>
          <p:cNvPr id="22531" name="Picture 2" descr="violet candle.jpg"/>
          <p:cNvPicPr>
            <a:picLocks noChangeAspect="1"/>
          </p:cNvPicPr>
          <p:nvPr>
            <p:custDataLst>
              <p:tags r:id="rId2"/>
            </p:custDataLst>
          </p:nvPr>
        </p:nvPicPr>
        <p:blipFill>
          <a:blip r:embed="rId5" cstate="print"/>
          <a:srcRect/>
          <a:stretch>
            <a:fillRect/>
          </a:stretch>
        </p:blipFill>
        <p:spPr bwMode="auto">
          <a:xfrm>
            <a:off x="0" y="3417888"/>
            <a:ext cx="5184775" cy="3440112"/>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fade">
                                      <p:cBhvr>
                                        <p:cTn id="10" dur="2000"/>
                                        <p:tgtEl>
                                          <p:spTgt spid="225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500"/>
                                        <p:tgtEl>
                                          <p:spTgt spid="3075">
                                            <p:txEl>
                                              <p:pRg st="1" end="1"/>
                                            </p:txEl>
                                          </p:spTgt>
                                        </p:tgtEl>
                                      </p:cBhvr>
                                    </p:animEffect>
                                  </p:childTnLst>
                                </p:cTn>
                              </p:par>
                            </p:childTnLst>
                          </p:cTn>
                        </p:par>
                        <p:par>
                          <p:cTn id="16" fill="hold" nodeType="with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1000"/>
                                        <p:tgtEl>
                                          <p:spTgt spid="307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fade">
                                      <p:cBhvr>
                                        <p:cTn id="24" dur="500"/>
                                        <p:tgtEl>
                                          <p:spTgt spid="30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fade">
                                      <p:cBhvr>
                                        <p:cTn id="29" dur="500"/>
                                        <p:tgtEl>
                                          <p:spTgt spid="307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5">
                                            <p:txEl>
                                              <p:pRg st="5" end="5"/>
                                            </p:txEl>
                                          </p:spTgt>
                                        </p:tgtEl>
                                        <p:attrNameLst>
                                          <p:attrName>style.visibility</p:attrName>
                                        </p:attrNameLst>
                                      </p:cBhvr>
                                      <p:to>
                                        <p:strVal val="visible"/>
                                      </p:to>
                                    </p:set>
                                    <p:animEffect transition="in" filter="fade">
                                      <p:cBhvr>
                                        <p:cTn id="34"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3538736" cy="4130361"/>
          </a:xfrm>
        </p:spPr>
        <p:txBody>
          <a:bodyPr wrap="square">
            <a:spAutoFit/>
          </a:bodyPr>
          <a:lstStyle/>
          <a:p>
            <a:pPr eaLnBrk="1" hangingPunct="1"/>
            <a:r>
              <a:rPr lang="en-US" dirty="0" err="1">
                <a:solidFill>
                  <a:srgbClr val="FFFFCC"/>
                </a:solidFill>
                <a:ea typeface="ＭＳ Ｐゴシック" pitchFamily="34" charset="-128"/>
              </a:rPr>
              <a:t>Creativiteit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Onze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visie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Bewustzijn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Universele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Bron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Inspiratie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Meditatie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Dromen</a:t>
            </a:r>
            <a:endParaRPr lang="en-US" dirty="0">
              <a:solidFill>
                <a:srgbClr val="FFFFCC"/>
              </a:solidFill>
              <a:ea typeface="ＭＳ Ｐゴシック" pitchFamily="34" charset="-128"/>
            </a:endParaRPr>
          </a:p>
        </p:txBody>
      </p:sp>
      <p:pic>
        <p:nvPicPr>
          <p:cNvPr id="1026" name="Picture 2" descr="lavender3"/>
          <p:cNvPicPr>
            <a:picLocks noChangeAspect="1" noChangeArrowheads="1"/>
          </p:cNvPicPr>
          <p:nvPr>
            <p:custDataLst>
              <p:tags r:id="rId2"/>
            </p:custDataLst>
          </p:nvPr>
        </p:nvPicPr>
        <p:blipFill>
          <a:blip r:embed="rId5" cstate="print"/>
          <a:srcRect/>
          <a:stretch>
            <a:fillRect/>
          </a:stretch>
        </p:blipFill>
        <p:spPr bwMode="auto">
          <a:xfrm>
            <a:off x="3923928" y="2204864"/>
            <a:ext cx="4718298" cy="3672408"/>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075">
                                            <p:txEl>
                                              <p:pRg st="2" end="2"/>
                                            </p:txEl>
                                          </p:spTgt>
                                        </p:tgtEl>
                                        <p:attrNameLst>
                                          <p:attrName>style.visibility</p:attrName>
                                        </p:attrNameLst>
                                      </p:cBhvr>
                                      <p:to>
                                        <p:strVal val="visible"/>
                                      </p:to>
                                    </p:set>
                                  </p:childTnLst>
                                </p:cTn>
                              </p:par>
                            </p:childTnLst>
                          </p:cTn>
                        </p:par>
                        <p:par>
                          <p:cTn id="14" fill="hold" nodeType="with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75">
                                            <p:txEl>
                                              <p:pRg st="3" end="3"/>
                                            </p:txEl>
                                          </p:spTgt>
                                        </p:tgtEl>
                                        <p:attrNameLst>
                                          <p:attrName>style.visibility</p:attrName>
                                        </p:attrNameLst>
                                      </p:cBhvr>
                                      <p:to>
                                        <p:strVal val="visible"/>
                                      </p:to>
                                    </p:set>
                                  </p:childTnLst>
                                </p:cTn>
                              </p:par>
                            </p:childTnLst>
                          </p:cTn>
                        </p:par>
                        <p:par>
                          <p:cTn id="22" fill="hold" nodeType="with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3075">
                                            <p:txEl>
                                              <p:pRg st="4" end="4"/>
                                            </p:txEl>
                                          </p:spTgt>
                                        </p:tgtEl>
                                        <p:attrNameLst>
                                          <p:attrName>style.visibility</p:attrName>
                                        </p:attrNameLst>
                                      </p:cBhvr>
                                      <p:to>
                                        <p:strVal val="visible"/>
                                      </p:to>
                                    </p:set>
                                  </p:childTnLst>
                                </p:cTn>
                              </p:par>
                            </p:childTnLst>
                          </p:cTn>
                        </p:par>
                        <p:par>
                          <p:cTn id="25" fill="hold" nodeType="withGroup">
                            <p:stCondLst>
                              <p:cond delay="1000"/>
                            </p:stCondLst>
                            <p:childTnLst>
                              <p:par>
                                <p:cTn id="26" presetID="1" presetClass="entr" presetSubtype="0" fill="hold" grpId="0" nodeType="afterEffect">
                                  <p:stCondLst>
                                    <p:cond delay="0"/>
                                  </p:stCondLst>
                                  <p:childTnLst>
                                    <p:set>
                                      <p:cBhvr>
                                        <p:cTn id="27"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292080" y="2005012"/>
            <a:ext cx="3539356" cy="4852988"/>
          </a:xfrm>
        </p:spPr>
        <p:txBody>
          <a:bodyPr/>
          <a:lstStyle/>
          <a:p>
            <a:pPr eaLnBrk="1" hangingPunct="1"/>
            <a:r>
              <a:rPr lang="en-US" dirty="0" err="1">
                <a:solidFill>
                  <a:srgbClr val="FFFFCC"/>
                </a:solidFill>
                <a:ea typeface="ＭＳ Ｐゴシック" pitchFamily="34" charset="-128"/>
              </a:rPr>
              <a:t>Niet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tastbare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wereld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Helpt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mensheid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Nieuw</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bewustzijn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Fantasie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Dromen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Inspiratie</a:t>
            </a:r>
            <a:endParaRPr lang="en-US" dirty="0">
              <a:solidFill>
                <a:srgbClr val="FFFFCC"/>
              </a:solidFill>
              <a:ea typeface="ＭＳ Ｐゴシック" pitchFamily="34" charset="-128"/>
            </a:endParaRPr>
          </a:p>
        </p:txBody>
      </p:sp>
      <p:pic>
        <p:nvPicPr>
          <p:cNvPr id="26627" name="Picture 2" descr="violet meditation bought.jpg"/>
          <p:cNvPicPr>
            <a:picLocks noChangeAspect="1"/>
          </p:cNvPicPr>
          <p:nvPr>
            <p:custDataLst>
              <p:tags r:id="rId2"/>
            </p:custDataLst>
          </p:nvPr>
        </p:nvPicPr>
        <p:blipFill>
          <a:blip r:embed="rId5" cstate="print"/>
          <a:srcRect/>
          <a:stretch>
            <a:fillRect/>
          </a:stretch>
        </p:blipFill>
        <p:spPr bwMode="auto">
          <a:xfrm>
            <a:off x="0" y="3136900"/>
            <a:ext cx="5207000" cy="37211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par>
                          <p:cTn id="28" fill="hold" nodeType="with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1000"/>
                                        <p:tgtEl>
                                          <p:spTgt spid="3075">
                                            <p:txEl>
                                              <p:pRg st="4" end="4"/>
                                            </p:txEl>
                                          </p:spTgt>
                                        </p:tgtEl>
                                      </p:cBhvr>
                                    </p:animEffect>
                                  </p:childTnLst>
                                </p:cTn>
                              </p:par>
                            </p:childTnLst>
                          </p:cTn>
                        </p:par>
                        <p:par>
                          <p:cTn id="32" fill="hold" nodeType="withGroup">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2005012"/>
            <a:ext cx="3035300" cy="4448324"/>
          </a:xfrm>
        </p:spPr>
        <p:txBody>
          <a:bodyPr/>
          <a:lstStyle/>
          <a:p>
            <a:pPr eaLnBrk="1" hangingPunct="1"/>
            <a:r>
              <a:rPr lang="en-US" dirty="0" err="1">
                <a:solidFill>
                  <a:srgbClr val="FFFFCC"/>
                </a:solidFill>
                <a:ea typeface="ＭＳ Ｐゴシック" pitchFamily="34" charset="-128"/>
              </a:rPr>
              <a:t>Spiritueel</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begaafd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Zieners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Fantasie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Dagdromen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Transformatie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Dood</a:t>
            </a:r>
            <a:endParaRPr lang="en-US" dirty="0">
              <a:solidFill>
                <a:srgbClr val="FFFFCC"/>
              </a:solidFill>
              <a:ea typeface="ＭＳ Ｐゴシック" pitchFamily="34" charset="-128"/>
            </a:endParaRPr>
          </a:p>
          <a:p>
            <a:pPr eaLnBrk="1" hangingPunct="1"/>
            <a:endParaRPr lang="en-US" dirty="0">
              <a:solidFill>
                <a:srgbClr val="FFFFCC"/>
              </a:solidFill>
              <a:ea typeface="ＭＳ Ｐゴシック" pitchFamily="34" charset="-128"/>
            </a:endParaRPr>
          </a:p>
        </p:txBody>
      </p:sp>
      <p:pic>
        <p:nvPicPr>
          <p:cNvPr id="28675" name="Picture 1" descr="violet fairy land bought.jpg"/>
          <p:cNvPicPr>
            <a:picLocks noChangeAspect="1"/>
          </p:cNvPicPr>
          <p:nvPr>
            <p:custDataLst>
              <p:tags r:id="rId2"/>
            </p:custDataLst>
          </p:nvPr>
        </p:nvPicPr>
        <p:blipFill>
          <a:blip r:embed="rId5" cstate="print"/>
          <a:srcRect/>
          <a:stretch>
            <a:fillRect/>
          </a:stretch>
        </p:blipFill>
        <p:spPr bwMode="auto">
          <a:xfrm>
            <a:off x="3419872" y="2060848"/>
            <a:ext cx="5400675" cy="3738563"/>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8675"/>
                                        </p:tgtEl>
                                        <p:attrNameLst>
                                          <p:attrName>style.visibility</p:attrName>
                                        </p:attrNameLst>
                                      </p:cBhvr>
                                      <p:to>
                                        <p:strVal val="visible"/>
                                      </p:to>
                                    </p:set>
                                    <p:animEffect transition="in" filter="fade">
                                      <p:cBhvr>
                                        <p:cTn id="20" dur="2000"/>
                                        <p:tgtEl>
                                          <p:spTgt spid="286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500"/>
                                        <p:tgtEl>
                                          <p:spTgt spid="30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Effect transition="in" filter="fade">
                                      <p:cBhvr>
                                        <p:cTn id="30" dur="500"/>
                                        <p:tgtEl>
                                          <p:spTgt spid="307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Violet / </a:t>
            </a:r>
            <a:r>
              <a:rPr lang="en-US" dirty="0" err="1">
                <a:solidFill>
                  <a:srgbClr val="FFFF99"/>
                </a:solidFill>
              </a:rPr>
              <a:t>Lavendel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580112" y="2132856"/>
            <a:ext cx="3035300" cy="3672408"/>
          </a:xfrm>
        </p:spPr>
        <p:txBody>
          <a:bodyPr/>
          <a:lstStyle/>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Ontspannend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Slaap</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Nieuwe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idee</a:t>
            </a:r>
            <a:r>
              <a:rPr lang="nl-NL" dirty="0" err="1">
                <a:solidFill>
                  <a:srgbClr val="FFFFCC"/>
                </a:solidFill>
                <a:ea typeface="ＭＳ Ｐゴシック" pitchFamily="34" charset="-128"/>
              </a:rPr>
              <a:t>ën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Inspiratie</a:t>
            </a:r>
            <a:endParaRPr lang="en-US" dirty="0">
              <a:solidFill>
                <a:srgbClr val="FFFFCC"/>
              </a:solidFill>
              <a:ea typeface="ＭＳ Ｐゴシック" pitchFamily="34" charset="-128"/>
            </a:endParaRPr>
          </a:p>
        </p:txBody>
      </p:sp>
      <p:pic>
        <p:nvPicPr>
          <p:cNvPr id="2" name="Picture 1" descr="lavend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988840"/>
            <a:ext cx="4282413" cy="2823716"/>
          </a:xfrm>
          <a:prstGeom prst="rect">
            <a:avLst/>
          </a:prstGeom>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075">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violet.pdf"/>
  <p:tag name="ARTICULATE_PROJECT_OPEN" val="1"/>
  <p:tag name="ARTICULATE_AUDIO_TEMP" val="C:\Users\Playtech\AppData\Local\Temp\articulate\presenter\ae\audio\20130517145624\"/>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PRESENTER_VERSION" val="6"/>
  <p:tag name="PUBLISH_TITLE" val="violet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violet1\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F7GxFABI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5.mp3"/>
  <p:tag name="AUDIO_ID" val="314"/>
  <p:tag name="ELAPSEDTIME" val="23.857"/>
  <p:tag name="ARTICULATE_TITLE_TAG" val="spiritual"/>
  <p:tag name="ANNOTATION_COUNT" val="0"/>
  <p:tag name="ARTICULATE_SLIDE_GUID" val="0d352e79-bbb1-4400-8521-81014a700314"/>
  <p:tag name="TIMELINE" val="4.40/12.30/17.4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5"/>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dOee3WIr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6.mp3"/>
  <p:tag name="AUDIO_ID" val="315"/>
  <p:tag name="ELAPSEDTIME" val="34.537"/>
  <p:tag name="ARTICULATE_TITLE_TAG" val="creativity"/>
  <p:tag name="ARTICULATE_SLIDE_GUID" val="0d352e79-bbb1-4400-8521-81014a700315"/>
  <p:tag name="ANNOTATION_COUNT" val="0"/>
  <p:tag name="TIMELINE" val="10.90/17.70/29.4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6"/>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TNg6VHGm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7.mp3"/>
  <p:tag name="AUDIO_ID" val="316"/>
  <p:tag name="ELAPSEDTIME" val="58.777"/>
  <p:tag name="ARTICULATE_TITLE_TAG" val="dreams"/>
  <p:tag name="ANNOTATION_COUNT" val="0"/>
  <p:tag name="ARTICULATE_SLIDE_GUID" val="0d352e79-bbb1-4400-8521-81014a700316"/>
  <p:tag name="TIMELINE" val="11.70/14.80/34.00/41.9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7"/>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R8pvmhf8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8.mp3"/>
  <p:tag name="AUDIO_ID" val="317"/>
  <p:tag name="ELAPSEDTIME" val="42.649"/>
  <p:tag name="ARTICULATE_TITLE_TAG" val="fantasy"/>
  <p:tag name="ANNOTATION_COUNT" val="0"/>
  <p:tag name="ARTICULATE_SLIDE_GUID" val="0d352e79-bbb1-4400-8521-81014a700317"/>
  <p:tag name="TIMELINE" val="3.50/15.40/38.3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8"/>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t3q2PPIO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9.mp3"/>
  <p:tag name="AUDIO_ID" val="318"/>
  <p:tag name="ELAPSEDTIME" val="19.129"/>
  <p:tag name="ARTICULATE_TITLE_TAG" val="calming"/>
  <p:tag name="ARTICULATE_SLIDE_GUID" val="0d352e79-bbb1-4400-8521-81014a700318"/>
  <p:tag name="ANNOTATION_COUNT" val="0"/>
  <p:tag name="TIMELINE" val="2.70/5.60/15.9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9"/>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10.mp3"/>
  <p:tag name="AUDIO_ID" val="319"/>
  <p:tag name="ELAPSEDTIME" val="16.849"/>
  <p:tag name="ARTICULATE_TITLE_TAG" val="meditative"/>
  <p:tag name="ANNOTATION_COUNT" val="0"/>
  <p:tag name="ARTICULATE_SLIDE_GUID" val="0d352e79-bbb1-4400-8521-81014a700319"/>
  <p:tag name="TIMELINE" val="1.70/9.0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0"/>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o2XzVI14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0d352e79-bbb1-4400-8521-81014a700320"/>
  <p:tag name="AUDIO_IMPORT" val="D:\Documents\My Articulate Projects\CC module 1\Source files\Audio\Colour presentations\violet\slide11.mp3"/>
  <p:tag name="AUDIO_ID" val="320"/>
  <p:tag name="ELAPSEDTIME" val="85.153"/>
  <p:tag name="ANNOTATION_COUNT" val="0"/>
  <p:tag name="TIMELINE" val="13.70/15.40/18.00/51.30/54.10/61.9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violet\Voilet Meditation English Alison  FINAL 110 speed with Pauses.mp3"/>
  <p:tag name="AUDIO_ID" val="268"/>
  <p:tag name="ELAPSEDTIME" val="396.158"/>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Hr1JlL23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12.mp3"/>
  <p:tag name="AUDIO_ID" val="321"/>
  <p:tag name="ELAPSEDTIME" val="14.713"/>
  <p:tag name="ANNOTATION_COUNT" val="0"/>
  <p:tag name="ARTICULATE_SLIDE_GUID" val="0d352e79-bbb1-4400-8521-81014a700321"/>
  <p:tag name="TIMELINE" val="2.40/5.60/9.00/12.5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CxijTsuT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violet\slide13.mp3"/>
  <p:tag name="AUDIO_ID" val="322"/>
  <p:tag name="ELAPSEDTIME" val="42.001"/>
  <p:tag name="ANNOTATION_COUNT" val="0"/>
  <p:tag name="ARTICULATE_SLIDE_GUID" val="0d352e79-bbb1-4400-8521-81014a700322"/>
  <p:tag name="TIMELINE" val="5.10/13.20/23.30/27.30/37.5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3"/>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ilZk948s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AUDIO_IMPORT" val="D:\Documents\My Articulate Projects\CC module 1\Source files\Audio\Colour presentations\violet\slide15.mp3"/>
  <p:tag name="AUDIO_ID" val="324"/>
  <p:tag name="ANNOTATION_COUNT" val="0"/>
  <p:tag name="ARTICULATE_TITLE_TAG" val="Visiualisation"/>
  <p:tag name="TIMELINE" val="4.44"/>
  <p:tag name="ELAPSEDTIME" val="26.984"/>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ARTICULATE_SLIDE_NAV" val="15"/>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emcsQope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8aPrP1aA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fw0YS2eB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TIMELINE" val="24.10/30.10/0.00"/>
  <p:tag name="AUDIO_IMPORT" val="D:\Documents\My Articulate Projects\CC module 1\Source files\Audio\Colour presentations\aGENERAL\homework.mp3"/>
  <p:tag name="AUDIO_ID" val="269"/>
  <p:tag name="ELAPSEDTIME" val="42.073"/>
  <p:tag name="ARTICULATE_TITLE_TAG" val="Homework:"/>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ARTICULATE_SLIDE_NAV" val="2"/>
</p:tagLst>
</file>

<file path=ppt/tags/tag7.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750d7628-d4bd-4f26-9adc-69498a7e14d5"/>
  <p:tag name="AUDIO_IMPORT" val="D:\Documents\My Articulate Projects\CC module 1\Source files\Audio\Colour presentations\aGENERAL\presentation start.mp3"/>
  <p:tag name="AUDIO_ID" val="276"/>
  <p:tag name="ELAPSEDTIME" val="19.969"/>
  <p:tag name="ARTICULATE_TITLE_TAG" val="The Presentation"/>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UDIO_IMPORT" val="D:\Documents\My Articulate Projects\CC module 1\Source files\Audio\Colour presentations\violet\slide4.mp3"/>
  <p:tag name="AUDIO_ID" val="313"/>
  <p:tag name="ELAPSEDTIME" val="30.481"/>
  <p:tag name="ARTICULATE_TITLE_TAG" val="Chakra"/>
  <p:tag name="ANNOTATION_COUNT" val="0"/>
  <p:tag name="TIMELINE" val="3.90/7.40/13.20/19.50/26.8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4"/>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12727</TotalTime>
  <Words>1180</Words>
  <Application>Microsoft Office PowerPoint</Application>
  <PresentationFormat>Diavoorstelling (4:3)</PresentationFormat>
  <Paragraphs>112</Paragraphs>
  <Slides>14</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 Theme</vt:lpstr>
      <vt:lpstr>Meditatie</vt:lpstr>
      <vt:lpstr>Notities:</vt:lpstr>
      <vt:lpstr>De Kleur Violet / Lavendel</vt:lpstr>
      <vt:lpstr>De Kleur Violet / Lavendel</vt:lpstr>
      <vt:lpstr>De Kleur Violet / Lavendel</vt:lpstr>
      <vt:lpstr>De Kleur Violet / Lavendel</vt:lpstr>
      <vt:lpstr>De Kleur Violet / Lavendel</vt:lpstr>
      <vt:lpstr>De Kleur Violet / Lavendel</vt:lpstr>
      <vt:lpstr>De Kleur Violet / Lavendel</vt:lpstr>
      <vt:lpstr>De Kleur Violet / Lavendel</vt:lpstr>
      <vt:lpstr> Violet persoonlijkheid</vt:lpstr>
      <vt:lpstr> Violet eten</vt:lpstr>
      <vt:lpstr> Violet in marketing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Jose Verhoef</cp:lastModifiedBy>
  <cp:revision>557</cp:revision>
  <dcterms:created xsi:type="dcterms:W3CDTF">2011-03-24T22:59:10Z</dcterms:created>
  <dcterms:modified xsi:type="dcterms:W3CDTF">2019-05-23T19:51:42Z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1E6A76B6-3323-4D54-A70B-1C7C1E09177B</vt:lpwstr>
  </property>
  <property fmtid="{D5CDD505-2E9C-101B-9397-08002B2CF9AE}" pid="5" name="ArticulateProjectFull">
    <vt:lpwstr>C:\Users\Playtech\Documents\My Articulate Projects\CC module 1\Source files\PPT files\violet1.ppta</vt:lpwstr>
  </property>
</Properties>
</file>