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322" r:id="rId3"/>
    <p:sldId id="276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O1ihJZlX/LOt0UGFPBqlDA==" hashData="mLgHwnWwpcjqypnQs7fnB2opUrA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72883" autoAdjust="0"/>
  </p:normalViewPr>
  <p:slideViewPr>
    <p:cSldViewPr>
      <p:cViewPr varScale="1">
        <p:scale>
          <a:sx n="53" d="100"/>
          <a:sy n="53" d="100"/>
        </p:scale>
        <p:origin x="17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2B4F7C-8AB6-42E4-A5A0-2B412FB036FA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0C2F2B-69A3-463B-9A19-41DDDAFC89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6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D2E7F-B683-4BD8-821F-47BA4BCB63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2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Een goede kleur voor</a:t>
            </a:r>
            <a:r>
              <a:rPr lang="en-NZ" baseline="0" dirty="0">
                <a:ea typeface="ＭＳ Ｐゴシック" pitchFamily="34" charset="-128"/>
              </a:rPr>
              <a:t> marketing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als het iets te maken heeft met water of de zee, zoals flessen water, cruises en vakantie.</a:t>
            </a:r>
          </a:p>
          <a:p>
            <a:endParaRPr lang="en-NZ" baseline="0" dirty="0">
              <a:ea typeface="ＭＳ Ｐゴシック" pitchFamily="34" charset="-128"/>
            </a:endParaRPr>
          </a:p>
          <a:p>
            <a:r>
              <a:rPr lang="en-NZ" baseline="0" dirty="0">
                <a:ea typeface="ＭＳ Ｐゴシック" pitchFamily="34" charset="-128"/>
              </a:rPr>
              <a:t>Omdat turkoois ook prominent aanwezig is in ijsbergen, is het ook een goede keuze voor produkten </a:t>
            </a:r>
            <a:r>
              <a:rPr lang="nl-NL" baseline="0" dirty="0">
                <a:ea typeface="ＭＳ Ｐゴシック" pitchFamily="34" charset="-128"/>
              </a:rPr>
              <a:t>welke</a:t>
            </a:r>
            <a:r>
              <a:rPr lang="en-NZ" baseline="0" dirty="0">
                <a:ea typeface="ＭＳ Ｐゴシック" pitchFamily="34" charset="-128"/>
              </a:rPr>
              <a:t> ijs, of kou of versheid represente</a:t>
            </a:r>
            <a:r>
              <a:rPr lang="nl-NL" baseline="0" dirty="0">
                <a:ea typeface="ＭＳ Ｐゴシック" pitchFamily="34" charset="-128"/>
              </a:rPr>
              <a:t>ren</a:t>
            </a:r>
            <a:r>
              <a:rPr lang="en-NZ" baseline="0" dirty="0">
                <a:ea typeface="ＭＳ Ｐゴシック" pitchFamily="34" charset="-128"/>
              </a:rPr>
              <a:t> (mints, huidtonic, verkoelende verbanden), zuiverheid en schoonheid, (douchegel, schoonmaakprodukten) en het heeft een kalmerende, verkoelende werking (bij verbranding door zon)</a:t>
            </a:r>
            <a:r>
              <a:rPr lang="nl-NL" baseline="0" dirty="0">
                <a:ea typeface="ＭＳ Ｐゴシック" pitchFamily="34" charset="-128"/>
              </a:rPr>
              <a:t>.</a:t>
            </a:r>
            <a:endParaRPr lang="en-NZ" baseline="0" dirty="0">
              <a:ea typeface="ＭＳ Ｐゴシック" pitchFamily="34" charset="-128"/>
            </a:endParaRPr>
          </a:p>
          <a:p>
            <a:endParaRPr lang="en-NZ" baseline="0" dirty="0">
              <a:ea typeface="ＭＳ Ｐゴシック" pitchFamily="34" charset="-128"/>
            </a:endParaRPr>
          </a:p>
          <a:p>
            <a:r>
              <a:rPr lang="en-NZ" baseline="0" dirty="0">
                <a:ea typeface="ＭＳ Ｐゴシック" pitchFamily="34" charset="-128"/>
              </a:rPr>
              <a:t>Het heeft een vrouwelijk uitstraling met elegantie</a:t>
            </a:r>
            <a:r>
              <a:rPr lang="nl-NL" baseline="0" dirty="0">
                <a:ea typeface="ＭＳ Ｐゴシック" pitchFamily="34" charset="-128"/>
              </a:rPr>
              <a:t> en frisheid</a:t>
            </a:r>
            <a:r>
              <a:rPr lang="en-NZ" baseline="0" dirty="0">
                <a:ea typeface="ＭＳ Ｐゴシック" pitchFamily="34" charset="-128"/>
              </a:rPr>
              <a:t> en</a:t>
            </a:r>
            <a:r>
              <a:rPr lang="nl-NL" baseline="0" dirty="0">
                <a:ea typeface="ＭＳ Ｐゴシック" pitchFamily="34" charset="-128"/>
              </a:rPr>
              <a:t> het</a:t>
            </a:r>
            <a:r>
              <a:rPr lang="en-NZ" baseline="0" dirty="0">
                <a:ea typeface="ＭＳ Ｐゴシック" pitchFamily="34" charset="-128"/>
              </a:rPr>
              <a:t> wordt ook veel gebruikt in produkten voor vrouwen.</a:t>
            </a:r>
          </a:p>
          <a:p>
            <a:endParaRPr lang="en-NZ" baseline="0" dirty="0">
              <a:ea typeface="ＭＳ Ｐゴシック" pitchFamily="34" charset="-128"/>
            </a:endParaRPr>
          </a:p>
          <a:p>
            <a:r>
              <a:rPr lang="en-NZ" baseline="0" dirty="0">
                <a:ea typeface="ＭＳ Ｐゴシック" pitchFamily="34" charset="-128"/>
              </a:rPr>
              <a:t>Een goede keuze voor alles dat </a:t>
            </a:r>
            <a:r>
              <a:rPr lang="nl-NL" baseline="0" dirty="0">
                <a:ea typeface="ＭＳ Ｐゴシック" pitchFamily="34" charset="-128"/>
              </a:rPr>
              <a:t>te</a:t>
            </a:r>
            <a:r>
              <a:rPr lang="en-NZ" baseline="0" dirty="0">
                <a:ea typeface="ＭＳ Ｐゴシック" pitchFamily="34" charset="-128"/>
              </a:rPr>
              <a:t> maken heeft met communicatie en creativiteit.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9895A-E5A8-4202-9EBE-F18C9B7806E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>
                <a:ea typeface="ＭＳ Ｐゴシック" pitchFamily="34" charset="-128"/>
              </a:rPr>
              <a:t>Een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zeemeermin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zittend</a:t>
            </a:r>
            <a:r>
              <a:rPr lang="en-US" dirty="0">
                <a:ea typeface="ＭＳ Ｐゴシック" pitchFamily="34" charset="-128"/>
              </a:rPr>
              <a:t> op </a:t>
            </a:r>
            <a:r>
              <a:rPr lang="en-US" dirty="0" err="1">
                <a:ea typeface="ＭＳ Ｐゴシック" pitchFamily="34" charset="-128"/>
              </a:rPr>
              <a:t>een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paard</a:t>
            </a:r>
            <a:r>
              <a:rPr lang="en-US" dirty="0">
                <a:ea typeface="ＭＳ Ｐゴシック" pitchFamily="34" charset="-128"/>
              </a:rPr>
              <a:t> in </a:t>
            </a:r>
            <a:r>
              <a:rPr lang="en-US" dirty="0" err="1">
                <a:ea typeface="ＭＳ Ｐゴシック" pitchFamily="34" charset="-128"/>
              </a:rPr>
              <a:t>een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nl-NL" dirty="0">
                <a:ea typeface="ＭＳ Ｐゴシック" pitchFamily="34" charset="-128"/>
              </a:rPr>
              <a:t>draaimolen.</a:t>
            </a:r>
            <a:r>
              <a:rPr lang="en-US" dirty="0">
                <a:ea typeface="ＭＳ Ｐゴシック" pitchFamily="34" charset="-128"/>
              </a:rPr>
              <a:t> Ze </a:t>
            </a:r>
            <a:r>
              <a:rPr lang="en-US" dirty="0" err="1">
                <a:ea typeface="ＭＳ Ｐゴシック" pitchFamily="34" charset="-128"/>
              </a:rPr>
              <a:t>draagt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turkooise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jurk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werkt</a:t>
            </a:r>
            <a:r>
              <a:rPr lang="en-US" baseline="0" dirty="0">
                <a:ea typeface="ＭＳ Ｐゴシック" pitchFamily="34" charset="-128"/>
              </a:rPr>
              <a:t> op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laptop. </a:t>
            </a:r>
            <a:r>
              <a:rPr lang="en-US" baseline="0" dirty="0" err="1">
                <a:ea typeface="ＭＳ Ｐゴシック" pitchFamily="34" charset="-128"/>
              </a:rPr>
              <a:t>Ze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heeft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vulpen</a:t>
            </a:r>
            <a:r>
              <a:rPr lang="en-US" baseline="0" dirty="0">
                <a:ea typeface="ＭＳ Ｐゴシック" pitchFamily="34" charset="-128"/>
              </a:rPr>
              <a:t> met </a:t>
            </a:r>
            <a:r>
              <a:rPr lang="en-US" baseline="0" dirty="0" err="1">
                <a:ea typeface="ＭＳ Ｐゴシック" pitchFamily="34" charset="-128"/>
              </a:rPr>
              <a:t>pauweveren</a:t>
            </a:r>
            <a:r>
              <a:rPr lang="en-US" baseline="0" dirty="0">
                <a:ea typeface="ＭＳ Ｐゴシック" pitchFamily="34" charset="-128"/>
              </a:rPr>
              <a:t> in </a:t>
            </a:r>
            <a:r>
              <a:rPr lang="en-US" baseline="0" dirty="0" err="1">
                <a:ea typeface="ＭＳ Ｐゴシック" pitchFamily="34" charset="-128"/>
              </a:rPr>
              <a:t>haar</a:t>
            </a:r>
            <a:r>
              <a:rPr lang="en-US" baseline="0" dirty="0">
                <a:ea typeface="ＭＳ Ｐゴシック" pitchFamily="34" charset="-128"/>
              </a:rPr>
              <a:t> hand en </a:t>
            </a:r>
            <a:r>
              <a:rPr lang="en-US" baseline="0" dirty="0" err="1">
                <a:ea typeface="ＭＳ Ｐゴシック" pitchFamily="34" charset="-128"/>
              </a:rPr>
              <a:t>er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komt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leraar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uit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haar</a:t>
            </a:r>
            <a:r>
              <a:rPr lang="en-US" baseline="0" dirty="0">
                <a:ea typeface="ＭＳ Ｐゴシック" pitchFamily="34" charset="-128"/>
              </a:rPr>
              <a:t> hart. Er </a:t>
            </a:r>
            <a:r>
              <a:rPr lang="en-US" baseline="0" dirty="0" err="1">
                <a:ea typeface="ＭＳ Ｐゴシック" pitchFamily="34" charset="-128"/>
              </a:rPr>
              <a:t>springen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dolfijnen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om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haar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heen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ACD840-B6B1-4A80-9D72-15767693838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dirty="0" err="1">
                <a:ea typeface="Times New Roman" pitchFamily="18" charset="0"/>
                <a:cs typeface="Calibri" pitchFamily="34" charset="0"/>
              </a:rPr>
              <a:t>Laat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cursisten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hun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ervaringen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gedurende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deze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meditatie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opschrijven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Tevens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k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an 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je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vragen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om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op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te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schrijven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waaraan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deze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kleur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relateren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of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waaraan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deze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kleur hun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 doet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denken.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baseline="0" dirty="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Indien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gewenst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kunnen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ervaringen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gedurende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meditaties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met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elkaar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gedeeld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worden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.</a:t>
            </a:r>
            <a:endParaRPr lang="en-US" dirty="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FD0C4-5AA3-477C-A5EA-144BC569D4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4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ECCC8-F461-4F09-BA81-DECCD2165F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ea typeface="ＭＳ Ｐゴシック" pitchFamily="34" charset="-128"/>
              </a:rPr>
              <a:t>Turkoois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representeert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idealisme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spontaniteit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speelsheid</a:t>
            </a:r>
            <a:r>
              <a:rPr lang="en-US" baseline="0" dirty="0">
                <a:ea typeface="ＭＳ Ｐゴシック" pitchFamily="34" charset="-128"/>
              </a:rPr>
              <a:t>.</a:t>
            </a:r>
          </a:p>
          <a:p>
            <a:r>
              <a:rPr lang="en-US" baseline="0" dirty="0">
                <a:ea typeface="ＭＳ Ｐゴシック" pitchFamily="34" charset="-128"/>
              </a:rPr>
              <a:t>Het </a:t>
            </a:r>
            <a:r>
              <a:rPr lang="en-US" baseline="0" dirty="0" err="1">
                <a:ea typeface="ＭＳ Ｐゴシック" pitchFamily="34" charset="-128"/>
              </a:rPr>
              <a:t>gaat</a:t>
            </a:r>
            <a:r>
              <a:rPr lang="en-US" baseline="0" dirty="0">
                <a:ea typeface="ＭＳ Ｐゴシック" pitchFamily="34" charset="-128"/>
              </a:rPr>
              <a:t> over </a:t>
            </a:r>
            <a:r>
              <a:rPr lang="en-US" baseline="0" dirty="0" err="1">
                <a:ea typeface="ＭＳ Ｐゴシック" pitchFamily="34" charset="-128"/>
              </a:rPr>
              <a:t>creatieve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communicatie</a:t>
            </a:r>
            <a:r>
              <a:rPr lang="en-US" baseline="0" dirty="0">
                <a:ea typeface="ＭＳ Ｐゴシック" pitchFamily="34" charset="-128"/>
              </a:rPr>
              <a:t>; het </a:t>
            </a:r>
            <a:r>
              <a:rPr lang="en-US" baseline="0" dirty="0" err="1">
                <a:ea typeface="ＭＳ Ｐゴシック" pitchFamily="34" charset="-128"/>
              </a:rPr>
              <a:t>vinden</a:t>
            </a:r>
            <a:r>
              <a:rPr lang="en-US" baseline="0" dirty="0">
                <a:ea typeface="ＭＳ Ｐゴシック" pitchFamily="34" charset="-128"/>
              </a:rPr>
              <a:t> van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creatieve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manier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om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communiceren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dit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kan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gebeuren</a:t>
            </a:r>
            <a:r>
              <a:rPr lang="en-US" baseline="0" dirty="0">
                <a:ea typeface="ＭＳ Ｐゴシック" pitchFamily="34" charset="-128"/>
              </a:rPr>
              <a:t> door </a:t>
            </a:r>
            <a:r>
              <a:rPr lang="en-US" baseline="0" dirty="0" err="1">
                <a:ea typeface="ＭＳ Ｐゴシック" pitchFamily="34" charset="-128"/>
              </a:rPr>
              <a:t>schrijven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zingen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dansen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schilderen</a:t>
            </a:r>
            <a:r>
              <a:rPr lang="en-US" baseline="0" dirty="0">
                <a:ea typeface="ＭＳ Ｐゴシック" pitchFamily="34" charset="-128"/>
              </a:rPr>
              <a:t> etc. Het </a:t>
            </a:r>
            <a:r>
              <a:rPr lang="en-US" baseline="0" dirty="0" err="1">
                <a:ea typeface="ＭＳ Ｐゴシック" pitchFamily="34" charset="-128"/>
              </a:rPr>
              <a:t>maakt</a:t>
            </a:r>
            <a:r>
              <a:rPr lang="en-US" baseline="0" dirty="0">
                <a:ea typeface="ＭＳ Ｐゴシック" pitchFamily="34" charset="-128"/>
              </a:rPr>
              <a:t> niet uit hoe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zolang</a:t>
            </a:r>
            <a:r>
              <a:rPr lang="en-US" baseline="0" dirty="0">
                <a:ea typeface="ＭＳ Ｐゴシック" pitchFamily="34" charset="-128"/>
              </a:rPr>
              <a:t> het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vorm</a:t>
            </a:r>
            <a:r>
              <a:rPr lang="en-US" baseline="0" dirty="0">
                <a:ea typeface="ＭＳ Ｐゴシック" pitchFamily="34" charset="-128"/>
              </a:rPr>
              <a:t> van </a:t>
            </a:r>
            <a:r>
              <a:rPr lang="en-US" baseline="0" dirty="0" err="1">
                <a:ea typeface="ＭＳ Ｐゴシック" pitchFamily="34" charset="-128"/>
              </a:rPr>
              <a:t>communicatie</a:t>
            </a:r>
            <a:r>
              <a:rPr lang="en-US" baseline="0" dirty="0">
                <a:ea typeface="ＭＳ Ｐゴシック" pitchFamily="34" charset="-128"/>
              </a:rPr>
              <a:t> is dat op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creatieve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wijze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kan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worden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toegepast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FF133-7C40-4C58-BA92-39586E23709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Vaak is deze kleur gerelateerd</a:t>
            </a:r>
            <a:r>
              <a:rPr lang="en-NZ" baseline="0" dirty="0">
                <a:ea typeface="ＭＳ Ｐゴシック" pitchFamily="34" charset="-128"/>
              </a:rPr>
              <a:t> aan schrijvers, artistieke mensen, of mensen die goed kunnen ontwerpen of op een creatieve wijze kunnen rapportere</a:t>
            </a:r>
            <a:r>
              <a:rPr lang="nl-NL" baseline="0" dirty="0">
                <a:ea typeface="ＭＳ Ｐゴシック" pitchFamily="34" charset="-128"/>
              </a:rPr>
              <a:t>n</a:t>
            </a:r>
            <a:r>
              <a:rPr lang="en-NZ" baseline="0" dirty="0">
                <a:ea typeface="ＭＳ Ｐゴシック" pitchFamily="34" charset="-128"/>
              </a:rPr>
              <a:t> zoals journalisten. Omdat turkoois een idealistische kleur is </a:t>
            </a:r>
            <a:r>
              <a:rPr lang="nl-NL" baseline="0" dirty="0">
                <a:ea typeface="ＭＳ Ｐゴシック" pitchFamily="34" charset="-128"/>
              </a:rPr>
              <a:t>welke </a:t>
            </a:r>
            <a:r>
              <a:rPr lang="en-NZ" baseline="0" dirty="0">
                <a:ea typeface="ＭＳ Ｐゴシック" pitchFamily="34" charset="-128"/>
              </a:rPr>
              <a:t>ook openstaat voor nieuwe ervaringen, is het ook de kleur van de New Age.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8AEFC6-2BAC-4B86-B134-DBFCD10A3C8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Het is </a:t>
            </a:r>
            <a:r>
              <a:rPr lang="en-US" dirty="0" err="1">
                <a:ea typeface="ＭＳ Ｐゴシック" pitchFamily="34" charset="-128"/>
              </a:rPr>
              <a:t>een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vrolijke</a:t>
            </a:r>
            <a:r>
              <a:rPr lang="en-US" dirty="0">
                <a:ea typeface="ＭＳ Ｐゴシック" pitchFamily="34" charset="-128"/>
              </a:rPr>
              <a:t>,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sprankelende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spontane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speelse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kleur</a:t>
            </a:r>
            <a:r>
              <a:rPr lang="en-US" baseline="0" dirty="0">
                <a:ea typeface="ＭＳ Ｐゴシック" pitchFamily="34" charset="-128"/>
              </a:rPr>
              <a:t>, net </a:t>
            </a:r>
            <a:r>
              <a:rPr lang="en-US" baseline="0" dirty="0" err="1">
                <a:ea typeface="ＭＳ Ｐゴシック" pitchFamily="34" charset="-128"/>
              </a:rPr>
              <a:t>zoals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dolfijnen</a:t>
            </a:r>
            <a:r>
              <a:rPr lang="en-US" baseline="0" dirty="0">
                <a:ea typeface="ＭＳ Ｐゴシック" pitchFamily="34" charset="-128"/>
              </a:rPr>
              <a:t>. Het is de </a:t>
            </a:r>
            <a:r>
              <a:rPr lang="en-US" baseline="0" dirty="0" err="1">
                <a:ea typeface="ＭＳ Ｐゴシック" pitchFamily="34" charset="-128"/>
              </a:rPr>
              <a:t>symbolische</a:t>
            </a:r>
            <a:r>
              <a:rPr lang="en-US" baseline="0" dirty="0">
                <a:ea typeface="ＭＳ Ｐゴシック" pitchFamily="34" charset="-128"/>
              </a:rPr>
              <a:t> kleur van </a:t>
            </a:r>
            <a:r>
              <a:rPr lang="en-US" baseline="0" dirty="0" err="1">
                <a:ea typeface="ＭＳ Ｐゴシック" pitchFamily="34" charset="-128"/>
              </a:rPr>
              <a:t>dolfijnen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omdat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dolfijnen</a:t>
            </a:r>
            <a:r>
              <a:rPr lang="en-US" baseline="0" dirty="0">
                <a:ea typeface="ＭＳ Ｐゴシック" pitchFamily="34" charset="-128"/>
              </a:rPr>
              <a:t> erg intelligent </a:t>
            </a:r>
            <a:r>
              <a:rPr lang="en-US" baseline="0" dirty="0" err="1">
                <a:ea typeface="ＭＳ Ｐゴシック" pitchFamily="34" charset="-128"/>
              </a:rPr>
              <a:t>zijn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tegelijkertijd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speels</a:t>
            </a:r>
            <a:r>
              <a:rPr lang="en-US" baseline="0" dirty="0">
                <a:ea typeface="ＭＳ Ｐゴシック" pitchFamily="34" charset="-128"/>
              </a:rPr>
              <a:t> en </a:t>
            </a:r>
            <a:r>
              <a:rPr lang="en-US" baseline="0" dirty="0" err="1">
                <a:ea typeface="ＭＳ Ｐゴシック" pitchFamily="34" charset="-128"/>
              </a:rPr>
              <a:t>spontaan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913D38-3019-4B2C-9BB4-C80F1D8D241F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Het is ook de kleur van massacommunicatie, netwerking, social</a:t>
            </a:r>
            <a:r>
              <a:rPr lang="en-NZ" baseline="0" dirty="0">
                <a:ea typeface="ＭＳ Ｐゴシック" pitchFamily="34" charset="-128"/>
              </a:rPr>
              <a:t> media en computers</a:t>
            </a:r>
            <a:r>
              <a:rPr lang="nl-NL" baseline="0" dirty="0">
                <a:ea typeface="ＭＳ Ｐゴシック" pitchFamily="34" charset="-128"/>
              </a:rPr>
              <a:t>. Men </a:t>
            </a:r>
            <a:r>
              <a:rPr lang="en-NZ" baseline="0" dirty="0">
                <a:ea typeface="ＭＳ Ｐゴシック" pitchFamily="34" charset="-128"/>
              </a:rPr>
              <a:t>kan met</a:t>
            </a:r>
            <a:r>
              <a:rPr lang="nl-NL" baseline="0" dirty="0">
                <a:ea typeface="ＭＳ Ｐゴシック" pitchFamily="34" charset="-128"/>
              </a:rPr>
              <a:t> een</a:t>
            </a:r>
            <a:r>
              <a:rPr lang="en-NZ" baseline="0" dirty="0">
                <a:ea typeface="ＭＳ Ｐゴシック" pitchFamily="34" charset="-128"/>
              </a:rPr>
              <a:t> gro</a:t>
            </a:r>
            <a:r>
              <a:rPr lang="nl-NL" baseline="0" dirty="0" err="1">
                <a:ea typeface="ＭＳ Ｐゴシック" pitchFamily="34" charset="-128"/>
              </a:rPr>
              <a:t>ot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aantal mensen (massa) communiceren en men kan veel mensen bereiken.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B244A-D89C-4C42-8A45-7E1F11008E7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Turkoois</a:t>
            </a:r>
            <a:r>
              <a:rPr lang="nl-NL" dirty="0">
                <a:ea typeface="ＭＳ Ｐゴシック" pitchFamily="34" charset="-128"/>
              </a:rPr>
              <a:t>:</a:t>
            </a:r>
            <a:r>
              <a:rPr lang="en-NZ" baseline="0" dirty="0">
                <a:ea typeface="ＭＳ Ｐゴシック" pitchFamily="34" charset="-128"/>
              </a:rPr>
              <a:t> een vorm van communicatie met behulp van de computer waar</a:t>
            </a:r>
            <a:r>
              <a:rPr lang="nl-NL" baseline="0" dirty="0">
                <a:ea typeface="ＭＳ Ｐゴシック" pitchFamily="34" charset="-128"/>
              </a:rPr>
              <a:t>mee</a:t>
            </a:r>
            <a:r>
              <a:rPr lang="en-NZ" baseline="0" dirty="0">
                <a:ea typeface="ＭＳ Ｐゴシック" pitchFamily="34" charset="-128"/>
              </a:rPr>
              <a:t> we</a:t>
            </a:r>
            <a:r>
              <a:rPr lang="nl-NL" baseline="0" dirty="0">
                <a:ea typeface="ＭＳ Ｐゴシック" pitchFamily="34" charset="-128"/>
              </a:rPr>
              <a:t> met de massa</a:t>
            </a:r>
            <a:r>
              <a:rPr lang="en-NZ" baseline="0" dirty="0">
                <a:ea typeface="ＭＳ Ｐゴシック" pitchFamily="34" charset="-128"/>
              </a:rPr>
              <a:t> kunnen communiceren. Alles dat is gerelateerd aan communicatie, zoals PR, spontane en sociale interacties</a:t>
            </a:r>
            <a:r>
              <a:rPr lang="nl-NL" baseline="0" dirty="0">
                <a:ea typeface="ＭＳ Ｐゴシック" pitchFamily="34" charset="-128"/>
              </a:rPr>
              <a:t>.</a:t>
            </a:r>
            <a:r>
              <a:rPr lang="en-NZ" baseline="0" dirty="0">
                <a:ea typeface="ＭＳ Ｐゴシック" pitchFamily="34" charset="-128"/>
              </a:rPr>
              <a:t> I</a:t>
            </a:r>
            <a:r>
              <a:rPr lang="nl-NL" baseline="0" dirty="0" err="1">
                <a:ea typeface="ＭＳ Ｐゴシック" pitchFamily="34" charset="-128"/>
              </a:rPr>
              <a:t>dealisme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en creativiteit kunnen allemaal aan turkoois</a:t>
            </a:r>
            <a:r>
              <a:rPr lang="nl-NL" baseline="0" dirty="0">
                <a:ea typeface="ＭＳ Ｐゴシック" pitchFamily="34" charset="-128"/>
              </a:rPr>
              <a:t> worden gekoppeld.</a:t>
            </a:r>
            <a:endParaRPr lang="en-NZ" baseline="0" dirty="0">
              <a:ea typeface="ＭＳ Ｐゴシック" pitchFamily="34" charset="-128"/>
            </a:endParaRPr>
          </a:p>
          <a:p>
            <a:endParaRPr lang="en-NZ" baseline="0" dirty="0">
              <a:ea typeface="ＭＳ Ｐゴシック" pitchFamily="34" charset="-128"/>
            </a:endParaRPr>
          </a:p>
          <a:p>
            <a:r>
              <a:rPr lang="en-NZ" dirty="0">
                <a:ea typeface="ＭＳ Ｐゴシック" pitchFamily="34" charset="-128"/>
              </a:rPr>
              <a:t>Tegenwoordig luisteren</a:t>
            </a:r>
            <a:r>
              <a:rPr lang="en-NZ" baseline="0" dirty="0">
                <a:ea typeface="ＭＳ Ｐゴシック" pitchFamily="34" charset="-128"/>
              </a:rPr>
              <a:t> we steeds meer naar onze intu</a:t>
            </a:r>
            <a:r>
              <a:rPr lang="nl-NL" baseline="0" dirty="0" err="1">
                <a:ea typeface="ＭＳ Ｐゴシック" pitchFamily="34" charset="-128"/>
              </a:rPr>
              <a:t>ïtie</a:t>
            </a:r>
            <a:r>
              <a:rPr lang="nl-NL" baseline="0" dirty="0">
                <a:ea typeface="ＭＳ Ｐゴシック" pitchFamily="34" charset="-128"/>
              </a:rPr>
              <a:t>.</a:t>
            </a:r>
            <a:r>
              <a:rPr lang="en-NZ" baseline="0" dirty="0">
                <a:ea typeface="ＭＳ Ｐゴシック" pitchFamily="34" charset="-128"/>
              </a:rPr>
              <a:t> Turkoois ondersteunt het luisteren naar onze intuitie oftewel onze innerlijke leraar (blauw)</a:t>
            </a:r>
            <a:r>
              <a:rPr lang="nl-NL" baseline="0" dirty="0">
                <a:ea typeface="ＭＳ Ｐゴシック" pitchFamily="34" charset="-128"/>
              </a:rPr>
              <a:t> en</a:t>
            </a:r>
            <a:r>
              <a:rPr lang="en-NZ" baseline="0" dirty="0">
                <a:ea typeface="ＭＳ Ｐゴシック" pitchFamily="34" charset="-128"/>
              </a:rPr>
              <a:t> onze hartewens (groen)</a:t>
            </a:r>
            <a:r>
              <a:rPr lang="nl-NL" baseline="0" dirty="0">
                <a:ea typeface="ＭＳ Ｐゴシック" pitchFamily="34" charset="-128"/>
              </a:rPr>
              <a:t>. </a:t>
            </a:r>
            <a:r>
              <a:rPr lang="en-NZ" baseline="0" dirty="0">
                <a:ea typeface="ＭＳ Ｐゴシック" pitchFamily="34" charset="-128"/>
              </a:rPr>
              <a:t>Onze intuitie v</a:t>
            </a:r>
            <a:r>
              <a:rPr lang="nl-NL" baseline="0" dirty="0" err="1">
                <a:ea typeface="ＭＳ Ｐゴシック" pitchFamily="34" charset="-128"/>
              </a:rPr>
              <a:t>olgen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met de stroom meegaan (water).</a:t>
            </a:r>
          </a:p>
          <a:p>
            <a:r>
              <a:rPr lang="en-NZ" dirty="0">
                <a:ea typeface="ＭＳ Ｐゴシック" pitchFamily="34" charset="-128"/>
              </a:rPr>
              <a:t>We leven in een turkoois tijd</a:t>
            </a:r>
            <a:r>
              <a:rPr lang="nl-NL" dirty="0">
                <a:ea typeface="ＭＳ Ｐゴシック" pitchFamily="34" charset="-128"/>
              </a:rPr>
              <a:t>perk,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dirty="0">
                <a:ea typeface="ＭＳ Ｐゴシック" pitchFamily="34" charset="-128"/>
              </a:rPr>
              <a:t>waar we ons meer bewust zijn van</a:t>
            </a:r>
            <a:r>
              <a:rPr lang="en-NZ" baseline="0" dirty="0">
                <a:ea typeface="ＭＳ Ｐゴシック" pitchFamily="34" charset="-128"/>
              </a:rPr>
              <a:t> onze intu</a:t>
            </a:r>
            <a:r>
              <a:rPr lang="nl-NL" baseline="0" dirty="0" err="1">
                <a:ea typeface="ＭＳ Ｐゴシック" pitchFamily="34" charset="-128"/>
              </a:rPr>
              <a:t>ïtie</a:t>
            </a:r>
            <a:r>
              <a:rPr lang="nl-NL" baseline="0" dirty="0">
                <a:ea typeface="ＭＳ Ｐゴシック" pitchFamily="34" charset="-128"/>
              </a:rPr>
              <a:t>. Door </a:t>
            </a:r>
            <a:r>
              <a:rPr lang="en-NZ" baseline="0" dirty="0">
                <a:ea typeface="ＭＳ Ｐゴシック" pitchFamily="34" charset="-128"/>
              </a:rPr>
              <a:t>onze intuitie te volgen kunnen we vaak op een creatieve manier communiceren. Zo’n 100 jaar geleden werd er </a:t>
            </a:r>
            <a:r>
              <a:rPr lang="nl-NL" baseline="0" dirty="0">
                <a:ea typeface="ＭＳ Ｐゴシック" pitchFamily="34" charset="-128"/>
              </a:rPr>
              <a:t>nauwelijks </a:t>
            </a:r>
            <a:r>
              <a:rPr lang="en-NZ" baseline="0" dirty="0">
                <a:ea typeface="ＭＳ Ｐゴシック" pitchFamily="34" charset="-128"/>
              </a:rPr>
              <a:t>over onze intu</a:t>
            </a:r>
            <a:r>
              <a:rPr lang="nl-NL" baseline="0" dirty="0" err="1">
                <a:ea typeface="ＭＳ Ｐゴシック" pitchFamily="34" charset="-128"/>
              </a:rPr>
              <a:t>ïtie</a:t>
            </a:r>
            <a:r>
              <a:rPr lang="en-NZ" baseline="0" dirty="0">
                <a:ea typeface="ＭＳ Ｐゴシック" pitchFamily="34" charset="-128"/>
              </a:rPr>
              <a:t> gesproken. Nu zeggen we heel makkelijk, ‘het voelt goed, of mijn intuitie zegt me…… etc.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6312B5-136B-408F-9617-8F4A16F106F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baseline="0" dirty="0">
                <a:ea typeface="ＭＳ Ｐゴシック" pitchFamily="34" charset="-128"/>
              </a:rPr>
              <a:t>Sprankelende persoonlijkheden </a:t>
            </a:r>
            <a:r>
              <a:rPr lang="en-NZ" baseline="0" dirty="0">
                <a:ea typeface="ＭＳ Ｐゴシック" pitchFamily="34" charset="-128"/>
              </a:rPr>
              <a:t>met een grote fantasie waardoor ze vaak erg jeugdig blijven. </a:t>
            </a:r>
            <a:r>
              <a:rPr lang="nl-NL" baseline="0" dirty="0">
                <a:ea typeface="ＭＳ Ｐゴシック" pitchFamily="34" charset="-128"/>
              </a:rPr>
              <a:t>Ze hebben</a:t>
            </a:r>
            <a:r>
              <a:rPr lang="en-NZ" baseline="0" dirty="0">
                <a:ea typeface="ＭＳ Ｐゴシック" pitchFamily="34" charset="-128"/>
              </a:rPr>
              <a:t> een idealistisch</a:t>
            </a:r>
            <a:r>
              <a:rPr lang="nl-NL" baseline="0" dirty="0">
                <a:ea typeface="ＭＳ Ｐゴシック" pitchFamily="34" charset="-128"/>
              </a:rPr>
              <a:t>e </a:t>
            </a:r>
            <a:r>
              <a:rPr lang="en-NZ" baseline="0" dirty="0">
                <a:ea typeface="ＭＳ Ｐゴシック" pitchFamily="34" charset="-128"/>
              </a:rPr>
              <a:t>kijk op het leven. Staan open voor nieuwe dingen en met hun progressie</a:t>
            </a:r>
            <a:r>
              <a:rPr lang="nl-NL" baseline="0" dirty="0" err="1">
                <a:ea typeface="ＭＳ Ｐゴシック" pitchFamily="34" charset="-128"/>
              </a:rPr>
              <a:t>ve</a:t>
            </a:r>
            <a:r>
              <a:rPr lang="en-NZ" baseline="0" dirty="0">
                <a:ea typeface="ＭＳ Ｐゴシック" pitchFamily="34" charset="-128"/>
              </a:rPr>
              <a:t> kijk op zaken kunnen ze anderen inspireren, zeker als het </a:t>
            </a:r>
            <a:r>
              <a:rPr lang="nl-NL" baseline="0" dirty="0">
                <a:ea typeface="ＭＳ Ｐゴシック" pitchFamily="34" charset="-128"/>
              </a:rPr>
              <a:t>daarbij </a:t>
            </a:r>
            <a:r>
              <a:rPr lang="en-NZ" baseline="0" dirty="0">
                <a:ea typeface="ＭＳ Ｐゴシック" pitchFamily="34" charset="-128"/>
              </a:rPr>
              <a:t>gaat om ide</a:t>
            </a:r>
            <a:r>
              <a:rPr lang="nl-NL" baseline="0" dirty="0" err="1">
                <a:ea typeface="ＭＳ Ｐゴシック" pitchFamily="34" charset="-128"/>
              </a:rPr>
              <a:t>eën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of gedachten betreffende ne</a:t>
            </a:r>
            <a:r>
              <a:rPr lang="nl-NL" baseline="0" dirty="0">
                <a:ea typeface="ＭＳ Ｐゴシック" pitchFamily="34" charset="-128"/>
              </a:rPr>
              <a:t>w-age</a:t>
            </a:r>
            <a:r>
              <a:rPr lang="en-NZ" baseline="0" dirty="0">
                <a:ea typeface="ＭＳ Ｐゴシック" pitchFamily="34" charset="-128"/>
              </a:rPr>
              <a:t> filosofi</a:t>
            </a:r>
            <a:r>
              <a:rPr lang="nl-NL" baseline="0" dirty="0" err="1">
                <a:ea typeface="ＭＳ Ｐゴシック" pitchFamily="34" charset="-128"/>
              </a:rPr>
              <a:t>ën</a:t>
            </a:r>
            <a:r>
              <a:rPr lang="nl-NL" baseline="0" dirty="0">
                <a:ea typeface="ＭＳ Ｐゴシック" pitchFamily="34" charset="-128"/>
              </a:rPr>
              <a:t>.</a:t>
            </a:r>
            <a:endParaRPr lang="en-NZ" baseline="0" dirty="0">
              <a:ea typeface="ＭＳ Ｐゴシック" pitchFamily="34" charset="-128"/>
            </a:endParaRPr>
          </a:p>
          <a:p>
            <a:r>
              <a:rPr lang="nl-NL" baseline="0" dirty="0">
                <a:ea typeface="ＭＳ Ｐゴシック" pitchFamily="34" charset="-128"/>
              </a:rPr>
              <a:t>Ze kunnen</a:t>
            </a:r>
            <a:r>
              <a:rPr lang="en-NZ" baseline="0" dirty="0">
                <a:ea typeface="ＭＳ Ｐゴシック" pitchFamily="34" charset="-128"/>
              </a:rPr>
              <a:t> hun omgeving positief be</a:t>
            </a:r>
            <a:r>
              <a:rPr lang="nl-NL" baseline="0" dirty="0" err="1">
                <a:ea typeface="ＭＳ Ｐゴシック" pitchFamily="34" charset="-128"/>
              </a:rPr>
              <a:t>ïnvloeden</a:t>
            </a:r>
            <a:r>
              <a:rPr lang="en-NZ" baseline="0" dirty="0">
                <a:ea typeface="ＭＳ Ｐゴシック" pitchFamily="34" charset="-128"/>
              </a:rPr>
              <a:t>. Z</a:t>
            </a:r>
            <a:r>
              <a:rPr lang="nl-NL" baseline="0" dirty="0">
                <a:ea typeface="ＭＳ Ｐゴシック" pitchFamily="34" charset="-128"/>
              </a:rPr>
              <a:t>e </a:t>
            </a:r>
            <a:r>
              <a:rPr lang="en-NZ" baseline="0" dirty="0">
                <a:ea typeface="ＭＳ Ｐゴシック" pitchFamily="34" charset="-128"/>
              </a:rPr>
              <a:t> van mensen om zich heen, zeker familie en vrienden. Ze kunnen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met hun spontane </a:t>
            </a:r>
            <a:r>
              <a:rPr lang="nl-NL" baseline="0" dirty="0">
                <a:ea typeface="ＭＳ Ｐゴシック" pitchFamily="34" charset="-128"/>
              </a:rPr>
              <a:t>houding </a:t>
            </a:r>
            <a:r>
              <a:rPr lang="en-NZ" baseline="0" dirty="0">
                <a:ea typeface="ＭＳ Ｐゴシック" pitchFamily="34" charset="-128"/>
              </a:rPr>
              <a:t>en vernieuwende idee</a:t>
            </a:r>
            <a:r>
              <a:rPr lang="nl-NL" baseline="0" dirty="0" err="1">
                <a:ea typeface="ＭＳ Ｐゴシック" pitchFamily="34" charset="-128"/>
              </a:rPr>
              <a:t>ën</a:t>
            </a:r>
            <a:r>
              <a:rPr lang="nl-NL" baseline="0" dirty="0">
                <a:ea typeface="ＭＳ Ｐゴシック" pitchFamily="34" charset="-128"/>
              </a:rPr>
              <a:t>, iedere situatie positief beïnvloeden</a:t>
            </a:r>
            <a:r>
              <a:rPr lang="en-NZ" baseline="0" dirty="0">
                <a:ea typeface="ＭＳ Ｐゴシック" pitchFamily="34" charset="-128"/>
              </a:rPr>
              <a:t>. Ze worden gezien als sympatiek, speels en spontaan.</a:t>
            </a:r>
          </a:p>
          <a:p>
            <a:r>
              <a:rPr lang="en-NZ" baseline="0" dirty="0">
                <a:ea typeface="ＭＳ Ｐゴシック" pitchFamily="34" charset="-128"/>
              </a:rPr>
              <a:t>Ze staan erg optimistisch in het leven</a:t>
            </a:r>
            <a:r>
              <a:rPr lang="nl-NL" baseline="0" dirty="0">
                <a:ea typeface="ＭＳ Ｐゴシック" pitchFamily="34" charset="-128"/>
              </a:rPr>
              <a:t> en</a:t>
            </a:r>
            <a:r>
              <a:rPr lang="en-NZ" baseline="0" dirty="0">
                <a:ea typeface="ＭＳ Ｐゴシック" pitchFamily="34" charset="-128"/>
              </a:rPr>
              <a:t> kunnen </a:t>
            </a:r>
            <a:r>
              <a:rPr lang="nl-NL" baseline="0" dirty="0">
                <a:ea typeface="ＭＳ Ｐゴシック" pitchFamily="34" charset="-128"/>
              </a:rPr>
              <a:t>zaken </a:t>
            </a:r>
            <a:r>
              <a:rPr lang="en-NZ" baseline="0" dirty="0">
                <a:ea typeface="ＭＳ Ｐゴシック" pitchFamily="34" charset="-128"/>
              </a:rPr>
              <a:t>so</a:t>
            </a:r>
            <a:r>
              <a:rPr lang="nl-NL" baseline="0" dirty="0">
                <a:ea typeface="ＭＳ Ｐゴシック" pitchFamily="34" charset="-128"/>
              </a:rPr>
              <a:t>ms</a:t>
            </a:r>
            <a:r>
              <a:rPr lang="en-NZ" baseline="0" dirty="0">
                <a:ea typeface="ＭＳ Ｐゴシック" pitchFamily="34" charset="-128"/>
              </a:rPr>
              <a:t> op een kinderlijke manier idealiseren. Ze</a:t>
            </a:r>
            <a:r>
              <a:rPr lang="nl-NL" baseline="0" dirty="0">
                <a:ea typeface="ＭＳ Ｐゴシック" pitchFamily="34" charset="-128"/>
              </a:rPr>
              <a:t> vertrouwen op </a:t>
            </a:r>
            <a:r>
              <a:rPr lang="en-NZ" baseline="0" dirty="0">
                <a:ea typeface="ＭＳ Ｐゴシック" pitchFamily="34" charset="-128"/>
              </a:rPr>
              <a:t>hun gevoel en intu</a:t>
            </a:r>
            <a:r>
              <a:rPr lang="nl-NL" baseline="0" dirty="0" err="1">
                <a:ea typeface="ＭＳ Ｐゴシック" pitchFamily="34" charset="-128"/>
              </a:rPr>
              <a:t>ïtie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en kunnen daarom ook compassie en medeleven hebben voor anderen wat ze een goede luisteraar, counselor en</a:t>
            </a:r>
            <a:r>
              <a:rPr lang="nl-NL" baseline="0" dirty="0">
                <a:ea typeface="ＭＳ Ｐゴシック" pitchFamily="34" charset="-128"/>
              </a:rPr>
              <a:t>/of</a:t>
            </a:r>
            <a:r>
              <a:rPr lang="en-NZ" baseline="0" dirty="0">
                <a:ea typeface="ＭＳ Ｐゴシック" pitchFamily="34" charset="-128"/>
              </a:rPr>
              <a:t> netwerker maakt.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DA8204-3845-4060-ABF5-FF8BA1455DB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1C59-5D46-42C7-9555-9D6F45118392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80E2-4800-4A54-B1C5-132ED88ABC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65D1-F10B-4298-9945-5BBC0F80C7C3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A567-2C83-402D-842B-A12B7B3E70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0860-CE61-4A32-9A8A-7E2670748C9C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BDA2-D62B-49A1-A723-E0DB34B4A5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04F1-5111-4CAE-851D-A04C17394932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5240-8BA9-4132-8FAF-70873B99D4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2391-5DF7-44B9-8438-01CED43B5DB4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9E39-8071-4ABC-A8F4-BE0F2C5100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1676-2D97-4701-A042-16C580FB096A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A759-493D-48A1-89A8-2D076ED206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A9C-C8B9-430A-9322-28DC1C10E56C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4B8B-413A-4AF2-82BD-B119952B21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3E4A-A793-4EBC-82D4-A06C897FBD33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A98C-EE62-415D-8E54-251706EE94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23A9-675C-431A-8818-00B07E855FB1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4B19-92F1-44E8-B580-B59D33C6E0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C289-92AC-4EA3-BC68-F4FA2B220CA7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825C-BFDD-46B2-8EA5-A38E36A7A8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2A3B-0212-41C7-8227-02C80838BE30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043C-A37D-492D-BD66-AC6EF23283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757B4-8FF0-4975-85F7-CBAFA7009337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4" descr="logo w-o - final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8" b="30942"/>
          <a:stretch>
            <a:fillRect/>
          </a:stretch>
        </p:blipFill>
        <p:spPr bwMode="auto">
          <a:xfrm>
            <a:off x="6542856" y="6301630"/>
            <a:ext cx="2133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</a:rPr>
              <a:t>Meditatie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pPr eaLnBrk="1" hangingPunct="1"/>
            <a:endParaRPr lang="en-US" sz="2400" dirty="0">
              <a:solidFill>
                <a:srgbClr val="FFFFCC"/>
              </a:solidFill>
            </a:endParaRPr>
          </a:p>
        </p:txBody>
      </p:sp>
      <p:pic>
        <p:nvPicPr>
          <p:cNvPr id="3076" name="Picture 6" descr="meditatio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meditation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Turkoois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in marketing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9244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Water</a:t>
            </a: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Vakantie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Zuiver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Kalm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Vers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Communicatie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Creativiteit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>
                <a:solidFill>
                  <a:srgbClr val="FFFFCC"/>
                </a:solidFill>
                <a:ea typeface="ＭＳ Ｐゴシック" pitchFamily="34" charset="-128"/>
              </a:rPr>
              <a:t>Sprankelend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32771" name="Picture 2" descr="DSCF014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916113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Turquoise_16.10.pd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2277"/>
            <a:ext cx="9144001" cy="68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</a:rPr>
              <a:t>Notities</a:t>
            </a:r>
            <a:r>
              <a:rPr lang="en-US" dirty="0">
                <a:solidFill>
                  <a:srgbClr val="FFFF99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CC"/>
                </a:solidFill>
              </a:rPr>
              <a:t> Hoe </a:t>
            </a:r>
            <a:r>
              <a:rPr lang="en-US" dirty="0" err="1">
                <a:solidFill>
                  <a:srgbClr val="FFFFCC"/>
                </a:solidFill>
              </a:rPr>
              <a:t>heb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deze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meditatie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ervaren</a:t>
            </a:r>
            <a:r>
              <a:rPr lang="en-US" dirty="0">
                <a:solidFill>
                  <a:srgbClr val="FFFFCC"/>
                </a:solidFill>
              </a:rPr>
              <a:t>?</a:t>
            </a:r>
          </a:p>
          <a:p>
            <a:pPr eaLnBrk="1" hangingPunct="1"/>
            <a:endParaRPr lang="en-US" dirty="0">
              <a:solidFill>
                <a:srgbClr val="FFFFCC"/>
              </a:solidFill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</a:rPr>
              <a:t>Waaraan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relateer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deze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kleur</a:t>
            </a:r>
            <a:r>
              <a:rPr lang="en-US" dirty="0">
                <a:solidFill>
                  <a:srgbClr val="FFFFCC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3816350" cy="34845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Idealistisch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Spontaniteit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Speelsheid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Creatieve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communicatie</a:t>
            </a:r>
            <a:endParaRPr lang="en-US" dirty="0">
              <a:solidFill>
                <a:srgbClr val="FFFF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0483" name="Picture 2" descr="turquoise dancing bough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412875"/>
            <a:ext cx="362585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5138" y="2132856"/>
            <a:ext cx="2998862" cy="353943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Schrijvers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Artistiek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Ontwerpers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Journalisten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FFFFCC"/>
                </a:solidFill>
              </a:rPr>
              <a:t>New Age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2531" name="Picture 1" descr="turqouise stone bough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5037"/>
            <a:ext cx="50990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31972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Vrolijk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Sprankelend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Spontaan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Speels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4579" name="Picture 2" descr="turquoise dolphins bough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68960"/>
            <a:ext cx="538321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9562" y="1988840"/>
            <a:ext cx="3754438" cy="3440942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FFFFCC"/>
                </a:solidFill>
              </a:rPr>
              <a:t>Massa </a:t>
            </a:r>
            <a:r>
              <a:rPr lang="en-US" dirty="0" err="1">
                <a:solidFill>
                  <a:srgbClr val="FFFFCC"/>
                </a:solidFill>
              </a:rPr>
              <a:t>communicatie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CC"/>
                </a:solidFill>
              </a:rPr>
              <a:t>Netwerken</a:t>
            </a:r>
            <a:endParaRPr lang="en-US" dirty="0">
              <a:solidFill>
                <a:srgbClr val="FFFFCC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FFFFCC"/>
                </a:solidFill>
              </a:rPr>
              <a:t>Social Media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FFFFCC"/>
                </a:solidFill>
              </a:rPr>
              <a:t>Computers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6627" name="Picture 1" descr="turquoise computer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8738"/>
            <a:ext cx="45053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err="1">
                <a:solidFill>
                  <a:srgbClr val="FFFF99"/>
                </a:solidFill>
              </a:rPr>
              <a:t>Turkoois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4114800" cy="4130361"/>
          </a:xfr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Communicatie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PR</a:t>
            </a: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Sociale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interacties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Idealisme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Creativiteit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Intu</a:t>
            </a:r>
            <a:r>
              <a:rPr lang="nl-NL" dirty="0" err="1">
                <a:solidFill>
                  <a:srgbClr val="FFFFCC"/>
                </a:solidFill>
                <a:ea typeface="ＭＳ Ｐゴシック" pitchFamily="34" charset="-128"/>
              </a:rPr>
              <a:t>ïtie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turquoise comput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38211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Turkoois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Persoonlijkheid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556792"/>
            <a:ext cx="4644008" cy="5213734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Sprankelend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Grote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fantasie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Idealistisch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,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progressief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Spontaan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Kinderlijk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Gedreven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door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gevoel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&amp;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intu</a:t>
            </a:r>
            <a:r>
              <a:rPr lang="nl-NL" dirty="0" err="1">
                <a:solidFill>
                  <a:srgbClr val="FFFFCC"/>
                </a:solidFill>
                <a:ea typeface="ＭＳ Ｐゴシック" pitchFamily="34" charset="-128"/>
              </a:rPr>
              <a:t>ïtie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Goede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netwerker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30723" name="Picture 1" descr="turquoise dancing woman bough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442753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4070"/>
  <p:tag name="ART_ENCODE_TYPE" val="0"/>
  <p:tag name="ART_ENCODE_INDEX" val="1"/>
  <p:tag name="ARTICULATE_REFERENCE_TYPE_3" val="1"/>
  <p:tag name="ARTICULATE_REFERENCE_TITLE_3" val="3. The colour RED"/>
  <p:tag name="ARTICULATE_REFERENCE_3" val="D:\Documents\My Articulate Projects\CC module 1\Source files\word pdf documents\Manual Module 1 - Part2 RED.pdf"/>
  <p:tag name="PRESENTATION_PLAYLIST_5" val="louise3"/>
  <p:tag name="PRESENTATION_PLAYLIST_6" val="Michael Bubble"/>
  <p:tag name="ARTICULATE_REFERENCE_COUNT" val="2"/>
  <p:tag name="ARTICULATE_REFERENCE_TYPE_1" val="1"/>
  <p:tag name="ARTICULATE_REFERENCE_TITLE_1" val="The CC Companion Workbook"/>
  <p:tag name="ARTICULATE_REFERENCE_1" val="D:\Documents\My Articulate Projects\CC module 1\Source files\word pdf documents\CC companion book module 1.pdf"/>
  <p:tag name="ARTICULATE_REFERENCE_TYPE_2" val="1"/>
  <p:tag name="ARTICULATE_REFERENCE_TITLE_2" val="The manual section 2"/>
  <p:tag name="ARTICULATE_REFERENCE_2" val="D:\Documents\My Articulate Projects\CC module 1\Source files\Manuals\Manual Module 1 - turquois.pdf"/>
  <p:tag name="ARTICULATE_PROJECT_OPEN" val="1"/>
  <p:tag name="PRESENTATION_PLAYLIST_COUNT" val="4"/>
  <p:tag name="PRESENTATION_PLAYLIST_1" val="no music"/>
  <p:tag name="PRESENTATION_PLAYLIST_2" val="bach2"/>
  <p:tag name="PRESENTATION_PLAYLIST_3" val="bach"/>
  <p:tag name="PRESENTATION_PLAYLIST_4" val="corporate"/>
  <p:tag name="PRESENTATION_PRESENTER_SLIDE_LEVEL" val="1"/>
  <p:tag name="ARTICULATE_AUDIO_TEMP" val="C:\Users\Playtech\AppData\Local\Temp\articulate\presenter\ae\audio\20130517152612\"/>
  <p:tag name="ARTICULATE_PRESENTER_VERSION" val="6"/>
  <p:tag name="PUBLISH_TITLE" val="turquoise1"/>
  <p:tag name="ARTICULATE_PUBLISH_PATH" val="C:\Users\Playtech\Documents\My Articulate Projects\CC module 1\Published output"/>
  <p:tag name="ARTICULATE_LOGO" val="CC logo.jpg"/>
  <p:tag name="ARTICULATE_PRESENTER" val="Thelma van der Werff"/>
  <p:tag name="ARTICULATE_PRESENTER_GUID" val="AC8AA0E2802E"/>
  <p:tag name="ARTICULATE_LMS" val="0"/>
  <p:tag name="ARTICULATE_TEMPLATE" val="CC Template V2.0"/>
  <p:tag name="ARTICULATE_TEMPLATE_GUID" val="f9139e53-8334-4593-a488-6a3e26f4980e"/>
  <p:tag name="LMS_PUBLISH" val="No"/>
  <p:tag name="PRESENTER_PREVIEW_MODE" val="0"/>
  <p:tag name="PRESENTER_PREVIEW_START" val="1"/>
  <p:tag name="PLAYERLOGOHEIGHT" val="68"/>
  <p:tag name="PLAYERLOGOWIDTH" val="322"/>
  <p:tag name="LAUNCHINNEWWINDOW" val="0"/>
  <p:tag name="LASTPUBLISHED" val="C:\Users\Playtech\Documents\My Articulate Projects\CC module 1\Published output\turquoise1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7wNpyxsx_files\slide0001_image00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D:\Documents\My Articulate Projects\CC module 1\Source files\Audio\Colour presentations\Turquois\slide5.mp3"/>
  <p:tag name="AUDIO_ID" val="314"/>
  <p:tag name="ELAPSEDTIME" val="19.777"/>
  <p:tag name="ARTICULATE_TITLE_TAG" val="artistic"/>
  <p:tag name="ANNOTATION_COUNT" val="0"/>
  <p:tag name="ARTICULATE_SLIDE_GUID" val="0d352e79-bbb1-4400-8521-81014a700314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3.50/5.20/8.00/10.70/18.60"/>
  <p:tag name="ARTICULATE_SLIDE_NAV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M9aHtxBe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D:\Documents\My Articulate Projects\CC module 1\Source files\Audio\Colour presentations\Turquois\slide6.mp3"/>
  <p:tag name="AUDIO_ID" val="315"/>
  <p:tag name="ELAPSEDTIME" val="13.129"/>
  <p:tag name="ARTICULATE_TITLE_TAG" val="sparkling"/>
  <p:tag name="ANNOTATION_COUNT" val="0"/>
  <p:tag name="ARTICULATE_SLIDE_GUID" val="0d352e79-bbb1-4400-8521-81014a700315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2.10/6.50"/>
  <p:tag name="ARTICULATE_SLIDE_NAV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3ZLPhL2W_files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D:\Documents\My Articulate Projects\CC module 1\Source files\Audio\Colour presentations\Turquois\slide7.mp3"/>
  <p:tag name="AUDIO_ID" val="316"/>
  <p:tag name="ELAPSEDTIME" val="9.481"/>
  <p:tag name="ANNOTATION_COUNT" val="0"/>
  <p:tag name="ARTICULATE_SLIDE_GUID" val="0d352e79-bbb1-4400-8521-81014a700316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2.90"/>
  <p:tag name="ARTICULATE_SLIDE_NAV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SdmhWHd7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etworking"/>
  <p:tag name="ARTICULATE_SLIDE_GUID" val="0d352e79-bbb1-4400-8521-81014a700317"/>
  <p:tag name="AUDIO_IMPORT" val="D:\Documents\My Articulate Projects\CC module 1\Source files\Audio\Colour presentations\Turquois\slide8.mp3"/>
  <p:tag name="AUDIO_ID" val="317"/>
  <p:tag name="ELAPSEDTIME" val="60.457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4.40/8.30/15.80/19.30"/>
  <p:tag name="ARTICULATE_SLIDE_NAV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gruOiPW2_files\slide0001_image001.j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352e79-bbb1-4400-8521-81014a700318"/>
  <p:tag name="AUDIO_IMPORT" val="D:\Documents\My Articulate Projects\CC module 1\Source files\Audio\Colour presentations\Turquois\slide9.mp3"/>
  <p:tag name="AUDIO_ID" val="318"/>
  <p:tag name="ELAPSEDTIME" val="72.097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14.60/15.90/20.00/24.90/53.10/59.50/62.70"/>
  <p:tag name="ARTICULATE_SLIDE_NAV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MpQ3bbrl_file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D:\Documents\My Articulate Projects\CC module 1\Source files\Audio\Colour presentations\Turquois\slide10.mp3"/>
  <p:tag name="AUDIO_ID" val="319"/>
  <p:tag name="ELAPSEDTIME" val="49.393"/>
  <p:tag name="ANNOTATION_COUNT" val="0"/>
  <p:tag name="ARTICULATE_SLIDE_GUID" val="0d352e79-bbb1-4400-8521-81014a700319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5.40/9.50/23.10/28.80/36.00/46.10"/>
  <p:tag name="ARTICULATE_SLIDE_NAV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OCQDC7wC_files\slide0001_image001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de3248-7650-472c-bb39-2c8a100cc493"/>
  <p:tag name="ARTICULATE_TITLE_TAG" val="Meditation"/>
  <p:tag name="AUDIO_IMPORT" val="D:\Documents\My Articulate Projects\CC module 1\Source files\Audio\Colour presentations\Turquois\Turquoise Meditation English Alison  FINAL 110 speed with Pauses.mp3"/>
  <p:tag name="AUDIO_ID" val="268"/>
  <p:tag name="ELAPSEDTIME" val="390.587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2"/>
  <p:tag name="ARTICULATE_LOCK_SLIDE" val="0"/>
  <p:tag name="ARTICULATE_SLIDE_NAV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99f3238-ecae-4d61-a07f-192a76a1a17b"/>
  <p:tag name="AUDIO_IMPORT" val="D:\Documents\My Articulate Projects\CC module 1\Source files\Audio\Colour presentations\Turquois\slide12.mp3"/>
  <p:tag name="AUDIO_ID" val="321"/>
  <p:tag name="ANNOTATION_COUNT" val="0"/>
  <p:tag name="ARTICULATE_TITLE_TAG" val="Visiualisation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bach"/>
  <p:tag name="ARTICULATE_PLAYLIST_ID" val="2"/>
  <p:tag name="ARTICULATE_VIEW_MODE" val="1"/>
  <p:tag name="ARTICULATE_LOCK_SLIDE" val="0"/>
  <p:tag name="TIMELINE" val="3.22"/>
  <p:tag name="ELAPSEDTIME" val="31.239"/>
  <p:tag name="ARTICULATE_SLIDE_NAV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ejP3qD2B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4" val="8226"/>
  <p:tag name="BULLET_5" val="8226"/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CwoIBVrE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BV0WaTkb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90e8d32-ba43-4024-877c-4b08802b7792"/>
  <p:tag name="ANNOTATION_COUNT" val="0"/>
  <p:tag name="TIMELINE" val="24.10/30.10/0.00"/>
  <p:tag name="AUDIO_IMPORT" val="D:\Documents\My Articulate Projects\CC module 1\Source files\Audio\Colour presentations\aGENERAL\homework.mp3"/>
  <p:tag name="AUDIO_ID" val="269"/>
  <p:tag name="ELAPSEDTIME" val="42.073"/>
  <p:tag name="ARTICULATE_TITLE_TAG" val="Homework:"/>
  <p:tag name="ARTICULATE_SLIDE_PAUSE" val="1"/>
  <p:tag name="ARTICULATE_NAV_LEVEL" val="1"/>
  <p:tag name="ARTICULATE_SLIDE_PRESENTER" val="Thelma van der Werff"/>
  <p:tag name="ARTICULATE_SLIDE_PRESENTER_GUID" val="AC8AA0E2802E"/>
  <p:tag name="ARTICULATE_PLAYLIST" val="bach2"/>
  <p:tag name="ARTICULATE_PLAYLIST_ID" val="1"/>
  <p:tag name="ARTICULATE_VIEW_MODE" val="0"/>
  <p:tag name="ARTICULATE_LOCK_SLIDE" val="0"/>
  <p:tag name="ARTICULATE_SLIDE_NAV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0" val="8226"/>
  <p:tag name="BULLET_11" val="8226"/>
  <p:tag name="BULLET_12" val="8226"/>
  <p:tag name="BULLET_13" val="8226"/>
  <p:tag name="BULLET_14" val="8226"/>
  <p:tag name="BULLET_15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0d7628-d4bd-4f26-9adc-69498a7e14d5"/>
  <p:tag name="AUDIO_IMPORT" val="D:\Documents\My Articulate Projects\CC module 1\Source files\Audio\Colour presentations\aGENERAL\presentation start.mp3"/>
  <p:tag name="AUDIO_ID" val="276"/>
  <p:tag name="ELAPSEDTIME" val="19.969"/>
  <p:tag name="ARTICULATE_TITLE_TAG" val="The Presentation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RTICULATE_SLIDE_NAV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352e79-bbb1-4400-8521-81014a70b7d5"/>
  <p:tag name="AUDIO_IMPORT" val="D:\Documents\My Articulate Projects\CC module 1\Source files\Audio\Colour presentations\Turquois\slide4.mp3"/>
  <p:tag name="AUDIO_ID" val="313"/>
  <p:tag name="ELAPSEDTIME" val="30.241"/>
  <p:tag name="ARTICULATE_TITLE_TAG" val="idealism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TIMELINE" val="2.40/7.00/15.70"/>
  <p:tag name="ARTICULATE_SLIDE_NAV" val="4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15377</TotalTime>
  <Words>800</Words>
  <Application>Microsoft Office PowerPoint</Application>
  <PresentationFormat>Diavoorstelling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Meditatie</vt:lpstr>
      <vt:lpstr>Notities:</vt:lpstr>
      <vt:lpstr>De Kleur Turkoois</vt:lpstr>
      <vt:lpstr>De Kleur Turkoois</vt:lpstr>
      <vt:lpstr>De Kleur Turkoois</vt:lpstr>
      <vt:lpstr>De Kleur Turkoois</vt:lpstr>
      <vt:lpstr>De Kleur Turkoois</vt:lpstr>
      <vt:lpstr>De Kleur Turkoois</vt:lpstr>
      <vt:lpstr>Turkoois Persoonlijkheid</vt:lpstr>
      <vt:lpstr>Turkoois in marketing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Jos van der werff</dc:creator>
  <cp:lastModifiedBy>Jose Verhoef</cp:lastModifiedBy>
  <cp:revision>539</cp:revision>
  <dcterms:created xsi:type="dcterms:W3CDTF">2011-03-24T22:59:10Z</dcterms:created>
  <dcterms:modified xsi:type="dcterms:W3CDTF">2019-05-23T19:54:27Z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CC module 1 - prototype</vt:lpwstr>
  </property>
  <property fmtid="{D5CDD505-2E9C-101B-9397-08002B2CF9AE}" pid="4" name="ArticulateGUID">
    <vt:lpwstr>41D5EA2D-A5AA-4DEC-8989-8279EB50EAC5</vt:lpwstr>
  </property>
  <property fmtid="{D5CDD505-2E9C-101B-9397-08002B2CF9AE}" pid="5" name="ArticulateProjectFull">
    <vt:lpwstr>C:\Users\Playtech\Documents\My Articulate Projects\CC module 1\Source files\PPT files\turquoise1.ppta</vt:lpwstr>
  </property>
</Properties>
</file>