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322" r:id="rId3"/>
    <p:sldId id="276" r:id="rId4"/>
    <p:sldId id="313" r:id="rId5"/>
    <p:sldId id="314" r:id="rId6"/>
    <p:sldId id="315" r:id="rId7"/>
    <p:sldId id="316" r:id="rId8"/>
    <p:sldId id="317" r:id="rId9"/>
    <p:sldId id="318" r:id="rId10"/>
    <p:sldId id="320" r:id="rId11"/>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zNJKFul/XAUvkjnnNsgc3A==" hashData="vzGbgrLGBBeS6xqamTtUAD6Zrv4="/>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68717" autoAdjust="0"/>
  </p:normalViewPr>
  <p:slideViewPr>
    <p:cSldViewPr>
      <p:cViewPr varScale="1">
        <p:scale>
          <a:sx n="65" d="100"/>
          <a:sy n="65" d="100"/>
        </p:scale>
        <p:origin x="2320" y="184"/>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a:t>
            </a:fld>
            <a:endParaRPr lang="en-US"/>
          </a:p>
        </p:txBody>
      </p:sp>
    </p:spTree>
    <p:extLst>
      <p:ext uri="{BB962C8B-B14F-4D97-AF65-F5344CB8AC3E}">
        <p14:creationId xmlns:p14="http://schemas.microsoft.com/office/powerpoint/2010/main" val="108252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91153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err="1">
                <a:ea typeface="ＭＳ Ｐゴシック" pitchFamily="34" charset="-128"/>
              </a:rPr>
              <a:t>Een</a:t>
            </a:r>
            <a:r>
              <a:rPr lang="en-US" dirty="0">
                <a:ea typeface="ＭＳ Ｐゴシック" pitchFamily="34" charset="-128"/>
              </a:rPr>
              <a:t> man </a:t>
            </a:r>
            <a:r>
              <a:rPr lang="en-US" dirty="0" err="1">
                <a:ea typeface="ＭＳ Ｐゴシック" pitchFamily="34" charset="-128"/>
              </a:rPr>
              <a:t>vliegt</a:t>
            </a:r>
            <a:r>
              <a:rPr lang="en-US" dirty="0">
                <a:ea typeface="ＭＳ Ｐゴシック" pitchFamily="34" charset="-128"/>
              </a:rPr>
              <a:t> in </a:t>
            </a:r>
            <a:r>
              <a:rPr lang="en-US"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roze</a:t>
            </a:r>
            <a:r>
              <a:rPr lang="en-US" baseline="0" dirty="0">
                <a:ea typeface="ＭＳ Ｐゴシック" pitchFamily="34" charset="-128"/>
              </a:rPr>
              <a:t> </a:t>
            </a:r>
            <a:r>
              <a:rPr lang="en-US" baseline="0" dirty="0" err="1">
                <a:ea typeface="ＭＳ Ｐゴシック" pitchFamily="34" charset="-128"/>
              </a:rPr>
              <a:t>luchtballon</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draagt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roze</a:t>
            </a:r>
            <a:r>
              <a:rPr lang="en-US" baseline="0" dirty="0">
                <a:ea typeface="ＭＳ Ｐゴシック" pitchFamily="34" charset="-128"/>
              </a:rPr>
              <a:t> </a:t>
            </a:r>
            <a:r>
              <a:rPr lang="en-US" baseline="0" dirty="0" err="1">
                <a:ea typeface="ＭＳ Ｐゴシック" pitchFamily="34" charset="-128"/>
              </a:rPr>
              <a:t>pak</a:t>
            </a:r>
            <a:r>
              <a:rPr lang="en-US" baseline="0" dirty="0">
                <a:ea typeface="ＭＳ Ｐゴシック" pitchFamily="34" charset="-128"/>
              </a:rPr>
              <a:t> en</a:t>
            </a:r>
            <a:r>
              <a:rPr lang="nl-NL" baseline="0" dirty="0">
                <a:ea typeface="ＭＳ Ｐゴシック" pitchFamily="34" charset="-128"/>
              </a:rPr>
              <a:t> een</a:t>
            </a:r>
            <a:r>
              <a:rPr lang="en-US" baseline="0" dirty="0">
                <a:ea typeface="ＭＳ Ｐゴシック" pitchFamily="34" charset="-128"/>
              </a:rPr>
              <a:t> </a:t>
            </a:r>
            <a:r>
              <a:rPr lang="en-US" baseline="0" dirty="0" err="1">
                <a:ea typeface="ＭＳ Ｐゴシック" pitchFamily="34" charset="-128"/>
              </a:rPr>
              <a:t>roze</a:t>
            </a:r>
            <a:r>
              <a:rPr lang="en-US" baseline="0" dirty="0">
                <a:ea typeface="ＭＳ Ｐゴシック" pitchFamily="34" charset="-128"/>
              </a:rPr>
              <a:t> </a:t>
            </a:r>
            <a:r>
              <a:rPr lang="en-US" baseline="0" dirty="0" err="1">
                <a:ea typeface="ＭＳ Ｐゴシック" pitchFamily="34" charset="-128"/>
              </a:rPr>
              <a:t>bril</a:t>
            </a:r>
            <a:r>
              <a:rPr lang="en-US" baseline="0" dirty="0">
                <a:ea typeface="ＭＳ Ｐゴシック" pitchFamily="34" charset="-128"/>
              </a:rPr>
              <a:t>. In </a:t>
            </a:r>
            <a:r>
              <a:rPr lang="en-US" baseline="0" dirty="0" err="1">
                <a:ea typeface="ＭＳ Ｐゴシック" pitchFamily="34" charset="-128"/>
              </a:rPr>
              <a:t>zijn</a:t>
            </a:r>
            <a:r>
              <a:rPr lang="en-US" baseline="0" dirty="0">
                <a:ea typeface="ＭＳ Ｐゴシック" pitchFamily="34" charset="-128"/>
              </a:rPr>
              <a:t> hand </a:t>
            </a:r>
            <a:r>
              <a:rPr lang="en-US" baseline="0" dirty="0" err="1">
                <a:ea typeface="ＭＳ Ｐゴシック" pitchFamily="34" charset="-128"/>
              </a:rPr>
              <a:t>houdt</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fopspeen</a:t>
            </a:r>
            <a:r>
              <a:rPr lang="en-US" baseline="0" dirty="0">
                <a:ea typeface="ＭＳ Ｐゴシック" pitchFamily="34" charset="-128"/>
              </a:rPr>
              <a:t> en in de </a:t>
            </a:r>
            <a:r>
              <a:rPr lang="en-US" baseline="0" dirty="0" err="1">
                <a:ea typeface="ＭＳ Ｐゴシック" pitchFamily="34" charset="-128"/>
              </a:rPr>
              <a:t>andere</a:t>
            </a:r>
            <a:r>
              <a:rPr lang="en-US" baseline="0" dirty="0">
                <a:ea typeface="ＭＳ Ｐゴシック" pitchFamily="34" charset="-128"/>
              </a:rPr>
              <a:t> hand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barbie</a:t>
            </a:r>
            <a:r>
              <a:rPr lang="en-US" baseline="0" dirty="0">
                <a:ea typeface="ＭＳ Ｐゴシック" pitchFamily="34" charset="-128"/>
              </a:rPr>
              <a:t> pop. </a:t>
            </a:r>
            <a:r>
              <a:rPr lang="en-US" baseline="0" dirty="0" err="1">
                <a:ea typeface="ＭＳ Ｐゴシック" pitchFamily="34" charset="-128"/>
              </a:rPr>
              <a:t>Uit</a:t>
            </a:r>
            <a:r>
              <a:rPr lang="en-US" baseline="0" dirty="0">
                <a:ea typeface="ＭＳ Ｐゴシック" pitchFamily="34" charset="-128"/>
              </a:rPr>
              <a:t> </a:t>
            </a:r>
            <a:r>
              <a:rPr lang="en-US" baseline="0" dirty="0" err="1">
                <a:ea typeface="ＭＳ Ｐゴシック" pitchFamily="34" charset="-128"/>
              </a:rPr>
              <a:t>zijn</a:t>
            </a:r>
            <a:r>
              <a:rPr lang="en-US" baseline="0" dirty="0">
                <a:ea typeface="ＭＳ Ｐゴシック" pitchFamily="34" charset="-128"/>
              </a:rPr>
              <a:t> hart </a:t>
            </a:r>
            <a:r>
              <a:rPr lang="en-US" baseline="0" dirty="0" err="1">
                <a:ea typeface="ＭＳ Ｐゴシック" pitchFamily="34" charset="-128"/>
              </a:rPr>
              <a:t>komt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hand met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kleine</a:t>
            </a:r>
            <a:r>
              <a:rPr lang="en-US" baseline="0" dirty="0">
                <a:ea typeface="ＭＳ Ｐゴシック" pitchFamily="34" charset="-128"/>
              </a:rPr>
              <a:t> baby </a:t>
            </a:r>
            <a:r>
              <a:rPr lang="en-US" baseline="0" dirty="0" err="1">
                <a:ea typeface="ＭＳ Ｐゴシック" pitchFamily="34" charset="-128"/>
              </a:rPr>
              <a:t>erin</a:t>
            </a:r>
            <a:r>
              <a:rPr lang="en-US" baseline="0" dirty="0">
                <a:ea typeface="ＭＳ Ｐゴシック" pitchFamily="34" charset="-128"/>
              </a:rPr>
              <a:t>.</a:t>
            </a:r>
            <a:endParaRPr lang="en-US" dirty="0">
              <a:ea typeface="ＭＳ Ｐゴシック" pitchFamily="34"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2D36F5EC-E9A9-4ACE-BFA8-30A4D6B3C887}" type="slidenum">
              <a:rPr lang="en-US"/>
              <a:pPr/>
              <a:t>10</a:t>
            </a:fld>
            <a:endParaRPr lang="en-US"/>
          </a:p>
        </p:txBody>
      </p:sp>
    </p:spTree>
    <p:extLst>
      <p:ext uri="{BB962C8B-B14F-4D97-AF65-F5344CB8AC3E}">
        <p14:creationId xmlns:p14="http://schemas.microsoft.com/office/powerpoint/2010/main" val="33631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dirty="0" err="1">
                <a:ea typeface="Times New Roman" pitchFamily="18" charset="0"/>
                <a:cs typeface="Calibri" pitchFamily="34" charset="0"/>
              </a:rPr>
              <a:t>Laat</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cursisten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hun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meditatie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opschrijven</a:t>
            </a:r>
            <a:r>
              <a:rPr lang="en-US" baseline="0" dirty="0">
                <a:ea typeface="Times New Roman" pitchFamily="18" charset="0"/>
                <a:cs typeface="Calibri" pitchFamily="34" charset="0"/>
              </a:rPr>
              <a:t>.</a:t>
            </a:r>
          </a:p>
          <a:p>
            <a:pPr eaLnBrk="1" hangingPunct="1">
              <a:lnSpc>
                <a:spcPct val="115000"/>
              </a:lnSpc>
              <a:spcBef>
                <a:spcPct val="0"/>
              </a:spcBef>
            </a:pPr>
            <a:r>
              <a:rPr lang="en-US" baseline="0" dirty="0" err="1">
                <a:ea typeface="Times New Roman" pitchFamily="18" charset="0"/>
                <a:cs typeface="Calibri" pitchFamily="34" charset="0"/>
              </a:rPr>
              <a:t>Tevens</a:t>
            </a:r>
            <a:r>
              <a:rPr lang="en-US" baseline="0" dirty="0">
                <a:ea typeface="Times New Roman" pitchFamily="18" charset="0"/>
                <a:cs typeface="Calibri" pitchFamily="34" charset="0"/>
              </a:rPr>
              <a:t> k</a:t>
            </a:r>
            <a:r>
              <a:rPr lang="nl-NL" baseline="0" dirty="0">
                <a:ea typeface="Times New Roman" pitchFamily="18" charset="0"/>
                <a:cs typeface="Calibri" pitchFamily="34" charset="0"/>
              </a:rPr>
              <a:t>an</a:t>
            </a:r>
            <a:r>
              <a:rPr lang="en-US" baseline="0" dirty="0">
                <a:ea typeface="Times New Roman" pitchFamily="18" charset="0"/>
                <a:cs typeface="Calibri" pitchFamily="34" charset="0"/>
              </a:rPr>
              <a:t> je </a:t>
            </a:r>
            <a:r>
              <a:rPr lang="en-US" baseline="0" dirty="0" err="1">
                <a:ea typeface="Times New Roman" pitchFamily="18" charset="0"/>
                <a:cs typeface="Calibri" pitchFamily="34" charset="0"/>
              </a:rPr>
              <a:t>vragen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om</a:t>
            </a:r>
            <a:r>
              <a:rPr lang="en-US" baseline="0" dirty="0">
                <a:ea typeface="Times New Roman" pitchFamily="18" charset="0"/>
                <a:cs typeface="Calibri" pitchFamily="34" charset="0"/>
              </a:rPr>
              <a:t> op </a:t>
            </a:r>
            <a:r>
              <a:rPr lang="en-US" baseline="0" dirty="0" err="1">
                <a:ea typeface="Times New Roman" pitchFamily="18" charset="0"/>
                <a:cs typeface="Calibri" pitchFamily="34" charset="0"/>
              </a:rPr>
              <a:t>te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schrijven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a:t>
            </a:r>
            <a:r>
              <a:rPr lang="en-US" baseline="0" dirty="0" err="1">
                <a:ea typeface="Times New Roman" pitchFamily="18" charset="0"/>
                <a:cs typeface="Calibri" pitchFamily="34" charset="0"/>
              </a:rPr>
              <a:t>relateren</a:t>
            </a:r>
            <a:r>
              <a:rPr lang="en-US" baseline="0" dirty="0">
                <a:ea typeface="Times New Roman" pitchFamily="18" charset="0"/>
                <a:cs typeface="Calibri" pitchFamily="34" charset="0"/>
              </a:rPr>
              <a:t> of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hun </a:t>
            </a:r>
            <a:r>
              <a:rPr lang="nl-NL" baseline="0" dirty="0">
                <a:ea typeface="Times New Roman" pitchFamily="18" charset="0"/>
                <a:cs typeface="Calibri" pitchFamily="34" charset="0"/>
              </a:rPr>
              <a:t>doet </a:t>
            </a:r>
            <a:r>
              <a:rPr lang="en-US" baseline="0" dirty="0">
                <a:ea typeface="Times New Roman" pitchFamily="18" charset="0"/>
                <a:cs typeface="Calibri" pitchFamily="34" charset="0"/>
              </a:rPr>
              <a:t>denken.</a:t>
            </a:r>
          </a:p>
          <a:p>
            <a:pPr eaLnBrk="1" hangingPunct="1">
              <a:lnSpc>
                <a:spcPct val="115000"/>
              </a:lnSpc>
              <a:spcBef>
                <a:spcPct val="0"/>
              </a:spcBef>
            </a:pPr>
            <a:endParaRPr lang="en-US" baseline="0" dirty="0">
              <a:ea typeface="Times New Roman" pitchFamily="18" charset="0"/>
              <a:cs typeface="Calibri" pitchFamily="34" charset="0"/>
            </a:endParaRPr>
          </a:p>
          <a:p>
            <a:pPr eaLnBrk="1" hangingPunct="1">
              <a:lnSpc>
                <a:spcPct val="115000"/>
              </a:lnSpc>
              <a:spcBef>
                <a:spcPct val="0"/>
              </a:spcBef>
            </a:pPr>
            <a:r>
              <a:rPr lang="en-US" baseline="0" dirty="0" err="1">
                <a:ea typeface="Times New Roman" pitchFamily="18" charset="0"/>
                <a:cs typeface="Calibri" pitchFamily="34" charset="0"/>
              </a:rPr>
              <a:t>Indien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gewenst</a:t>
            </a:r>
            <a:r>
              <a:rPr lang="en-US" baseline="0" dirty="0">
                <a:ea typeface="Times New Roman" pitchFamily="18" charset="0"/>
                <a:cs typeface="Calibri" pitchFamily="34" charset="0"/>
              </a:rPr>
              <a:t> </a:t>
            </a:r>
            <a:r>
              <a:rPr lang="nl-NL" baseline="0" dirty="0">
                <a:ea typeface="Times New Roman" pitchFamily="18" charset="0"/>
                <a:cs typeface="Calibri" pitchFamily="34" charset="0"/>
              </a:rPr>
              <a:t>kunnen</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meditaties</a:t>
            </a:r>
            <a:r>
              <a:rPr lang="en-US" baseline="0" dirty="0">
                <a:ea typeface="Times New Roman" pitchFamily="18" charset="0"/>
                <a:cs typeface="Calibri" pitchFamily="34" charset="0"/>
              </a:rPr>
              <a:t> met </a:t>
            </a:r>
            <a:r>
              <a:rPr lang="en-US" baseline="0" dirty="0" err="1">
                <a:ea typeface="Times New Roman" pitchFamily="18" charset="0"/>
                <a:cs typeface="Calibri" pitchFamily="34" charset="0"/>
              </a:rPr>
              <a:t>elkaar</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gedeeld</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worden</a:t>
            </a:r>
            <a:r>
              <a:rPr lang="en-US" baseline="0" dirty="0">
                <a:ea typeface="Times New Roman" pitchFamily="18" charset="0"/>
                <a:cs typeface="Calibri" pitchFamily="34" charset="0"/>
              </a:rPr>
              <a:t>.</a:t>
            </a:r>
            <a:endParaRPr lang="en-US" dirty="0">
              <a:ea typeface="Times New Roman" pitchFamily="18" charset="0"/>
              <a:cs typeface="Calibri" pitchFamily="34" charset="0"/>
            </a:endParaRPr>
          </a:p>
          <a:p>
            <a:pPr eaLnBrk="1" hangingPunct="1">
              <a:lnSpc>
                <a:spcPct val="115000"/>
              </a:lnSpc>
              <a:spcBef>
                <a:spcPct val="0"/>
              </a:spcBef>
            </a:pPr>
            <a:endParaRPr lang="en-US" dirty="0">
              <a:solidFill>
                <a:srgbClr val="000000"/>
              </a:solidFill>
              <a:ea typeface="Times New Roman" pitchFamily="18" charset="0"/>
              <a:cs typeface="Calibri" pitchFamily="34"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FD0C4-5AA3-477C-A5EA-144BC569D48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81563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CCC8-F461-4F09-BA81-DECCD2165F51}"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04004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Roze symboliseert</a:t>
            </a:r>
            <a:r>
              <a:rPr lang="en-NZ" baseline="0" dirty="0">
                <a:ea typeface="ＭＳ Ｐゴシック" pitchFamily="34" charset="-128"/>
              </a:rPr>
              <a:t> de baarmoeder, de plaats waar we worden verzorgd en waar er onvoorwaarlijk van ons </a:t>
            </a:r>
            <a:r>
              <a:rPr lang="nl-NL" baseline="0" dirty="0">
                <a:ea typeface="ＭＳ Ｐゴシック" pitchFamily="34" charset="-128"/>
              </a:rPr>
              <a:t>wordt</a:t>
            </a:r>
            <a:r>
              <a:rPr lang="en-NZ" baseline="0" dirty="0">
                <a:ea typeface="ＭＳ Ｐゴシック" pitchFamily="34" charset="-128"/>
              </a:rPr>
              <a:t>gehouden. Roze staat voor onvoorwaardelijke liefde, liefde </a:t>
            </a:r>
            <a:r>
              <a:rPr lang="nl-NL" baseline="0" dirty="0">
                <a:ea typeface="ＭＳ Ｐゴシック" pitchFamily="34" charset="-128"/>
              </a:rPr>
              <a:t>gegeven zonder enige </a:t>
            </a:r>
            <a:r>
              <a:rPr lang="en-NZ" baseline="0" dirty="0">
                <a:ea typeface="ＭＳ Ｐゴシック" pitchFamily="34" charset="-128"/>
              </a:rPr>
              <a:t>voorwaarden</a:t>
            </a:r>
            <a:r>
              <a:rPr lang="nl-NL" baseline="0" dirty="0">
                <a:ea typeface="ＭＳ Ｐゴシック" pitchFamily="34" charset="-128"/>
              </a:rPr>
              <a:t>.</a:t>
            </a:r>
            <a:endParaRPr lang="en-US" u="sng" dirty="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B5E4F1CB-0B66-4627-8E9C-E101586009F9}" type="slidenum">
              <a:rPr lang="en-US"/>
              <a:pPr/>
              <a:t>4</a:t>
            </a:fld>
            <a:endParaRPr lang="en-US"/>
          </a:p>
        </p:txBody>
      </p:sp>
    </p:spTree>
    <p:extLst>
      <p:ext uri="{BB962C8B-B14F-4D97-AF65-F5344CB8AC3E}">
        <p14:creationId xmlns:p14="http://schemas.microsoft.com/office/powerpoint/2010/main" val="174632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ea typeface="ＭＳ Ｐゴシック" pitchFamily="34" charset="-128"/>
              </a:rPr>
              <a:t>Roze</a:t>
            </a:r>
            <a:r>
              <a:rPr lang="en-NZ" baseline="0" dirty="0">
                <a:ea typeface="ＭＳ Ｐゴシック" pitchFamily="34" charset="-128"/>
              </a:rPr>
              <a:t> representeert het vrouwelijke, zachtheid, tederheid, ondersteuning en compassie. Het wordt vaak gezien als een babykleur. De kleur van onze baarmoeder is zachtroze en het is hier waar we normaal gesproken ongeconditioneerde liefde ervaren</a:t>
            </a:r>
            <a:r>
              <a:rPr lang="nl-NL" baseline="0" dirty="0">
                <a:ea typeface="ＭＳ Ｐゴシック" pitchFamily="34" charset="-128"/>
              </a:rPr>
              <a:t>, </a:t>
            </a:r>
            <a:r>
              <a:rPr lang="en-NZ" baseline="0" dirty="0">
                <a:ea typeface="ＭＳ Ｐゴシック" pitchFamily="34" charset="-128"/>
              </a:rPr>
              <a:t>verzorging en warmte. De relatie tussen babies en roze zit in het feit dat het een kwetsbare, zachte kleur is. Een liefdevolle kleur </a:t>
            </a:r>
            <a:r>
              <a:rPr lang="nl-NL" baseline="0" dirty="0">
                <a:ea typeface="ＭＳ Ｐゴシック" pitchFamily="34" charset="-128"/>
              </a:rPr>
              <a:t>welke </a:t>
            </a:r>
            <a:r>
              <a:rPr lang="en-NZ" baseline="0" dirty="0">
                <a:ea typeface="ＭＳ Ｐゴシック" pitchFamily="34" charset="-128"/>
              </a:rPr>
              <a:t>graag wil verzorgen. Het is een vrouwelijk creatieve kleur. Het vrouwelijke en de mogelijkheid tot cree</a:t>
            </a:r>
            <a:r>
              <a:rPr lang="nl-NL" baseline="0" dirty="0" err="1">
                <a:ea typeface="ＭＳ Ｐゴシック" pitchFamily="34" charset="-128"/>
              </a:rPr>
              <a:t>ëren</a:t>
            </a:r>
            <a:r>
              <a:rPr lang="en-NZ" baseline="0" dirty="0">
                <a:ea typeface="ＭＳ Ｐゴシック" pitchFamily="34" charset="-128"/>
              </a:rPr>
              <a:t> wordt gerelateerd aan de mensturele cyclus van de vrouw. Vrouwen die net bevallen zijn of die in de overgang zitten hebben soms de neiging om veel roze te </a:t>
            </a:r>
            <a:r>
              <a:rPr lang="nl-NL" baseline="0" dirty="0">
                <a:ea typeface="ＭＳ Ｐゴシック" pitchFamily="34" charset="-128"/>
              </a:rPr>
              <a:t>dragen en/of te </a:t>
            </a:r>
            <a:r>
              <a:rPr lang="en-NZ" baseline="0" dirty="0">
                <a:ea typeface="ＭＳ Ｐゴシック" pitchFamily="34" charset="-128"/>
              </a:rPr>
              <a:t>gebruiken. Ze kunnen zich soms kwetsbaar voelen omdat het een begin (geboorte) is van een nieuwe fase in hun leven waar ze deze kleur nodig hebben voor ondersteuning en zorg</a:t>
            </a:r>
            <a:r>
              <a:rPr lang="nl-NL" baseline="0" dirty="0">
                <a:ea typeface="ＭＳ Ｐゴシック" pitchFamily="34" charset="-128"/>
              </a:rPr>
              <a:t> voor zichzelf</a:t>
            </a:r>
            <a:r>
              <a:rPr lang="en-NZ" baseline="0" dirty="0">
                <a:ea typeface="ＭＳ Ｐゴシック" pitchFamily="34" charset="-128"/>
              </a:rPr>
              <a:t>.</a:t>
            </a:r>
          </a:p>
          <a:p>
            <a:pPr eaLnBrk="1" hangingPunct="1">
              <a:spcBef>
                <a:spcPct val="0"/>
              </a:spcBef>
            </a:pPr>
            <a:r>
              <a:rPr lang="en-NZ" baseline="0" dirty="0">
                <a:ea typeface="ＭＳ Ｐゴシック" pitchFamily="34" charset="-128"/>
              </a:rPr>
              <a:t>Het is een zachte kleur dat agressie of confrontatie kan afweren. Sommige gevangenissen gebruiken roze cellen om geweldadige gedetineerden te kalmeren.</a:t>
            </a:r>
            <a:endParaRPr lang="en-US" u="sng" dirty="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2314845B-558F-4261-8971-FA5CE8C4A40E}" type="slidenum">
              <a:rPr lang="en-US"/>
              <a:pPr/>
              <a:t>5</a:t>
            </a:fld>
            <a:endParaRPr lang="en-US"/>
          </a:p>
        </p:txBody>
      </p:sp>
    </p:spTree>
    <p:extLst>
      <p:ext uri="{BB962C8B-B14F-4D97-AF65-F5344CB8AC3E}">
        <p14:creationId xmlns:p14="http://schemas.microsoft.com/office/powerpoint/2010/main" val="82765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Roze is gerelateer</a:t>
            </a:r>
            <a:r>
              <a:rPr lang="nl-NL" dirty="0">
                <a:ea typeface="ＭＳ Ｐゴシック" pitchFamily="34" charset="-128"/>
              </a:rPr>
              <a:t>d</a:t>
            </a:r>
            <a:r>
              <a:rPr lang="en-NZ" dirty="0">
                <a:ea typeface="ＭＳ Ｐゴシック" pitchFamily="34" charset="-128"/>
              </a:rPr>
              <a:t> aan babies</a:t>
            </a:r>
            <a:r>
              <a:rPr lang="en-NZ" baseline="0" dirty="0">
                <a:ea typeface="ＭＳ Ｐゴシック" pitchFamily="34" charset="-128"/>
              </a:rPr>
              <a:t> en/</a:t>
            </a:r>
            <a:r>
              <a:rPr lang="nl-NL" baseline="0" dirty="0">
                <a:ea typeface="ＭＳ Ｐゴシック" pitchFamily="34" charset="-128"/>
              </a:rPr>
              <a:t>of</a:t>
            </a:r>
            <a:r>
              <a:rPr lang="en-NZ" baseline="0" dirty="0">
                <a:ea typeface="ＭＳ Ｐゴシック" pitchFamily="34" charset="-128"/>
              </a:rPr>
              <a:t> de baarmoeder en </a:t>
            </a:r>
            <a:r>
              <a:rPr lang="nl-NL" baseline="0" dirty="0">
                <a:ea typeface="ＭＳ Ｐゴシック" pitchFamily="34" charset="-128"/>
              </a:rPr>
              <a:t>het </a:t>
            </a:r>
            <a:r>
              <a:rPr lang="en-NZ" baseline="0" dirty="0">
                <a:ea typeface="ＭＳ Ｐゴシック" pitchFamily="34" charset="-128"/>
              </a:rPr>
              <a:t>staat ook voor </a:t>
            </a:r>
            <a:r>
              <a:rPr lang="nl-NL" baseline="0" dirty="0">
                <a:ea typeface="ＭＳ Ｐゴシック" pitchFamily="34" charset="-128"/>
              </a:rPr>
              <a:t>een </a:t>
            </a:r>
            <a:r>
              <a:rPr lang="en-NZ" baseline="0" dirty="0">
                <a:ea typeface="ＭＳ Ｐゴシック" pitchFamily="34" charset="-128"/>
              </a:rPr>
              <a:t>nieuw begin. </a:t>
            </a:r>
          </a:p>
          <a:p>
            <a:r>
              <a:rPr lang="en-NZ" baseline="0" dirty="0">
                <a:ea typeface="ＭＳ Ｐゴシック" pitchFamily="34" charset="-128"/>
              </a:rPr>
              <a:t>Nieuw begin is weer gerelateerd aan creativiteit of </a:t>
            </a:r>
            <a:r>
              <a:rPr lang="nl-NL" baseline="0" dirty="0">
                <a:ea typeface="ＭＳ Ｐゴシック" pitchFamily="34" charset="-128"/>
              </a:rPr>
              <a:t>aan </a:t>
            </a:r>
            <a:r>
              <a:rPr lang="en-NZ" baseline="0" dirty="0">
                <a:ea typeface="ＭＳ Ｐゴシック" pitchFamily="34" charset="-128"/>
              </a:rPr>
              <a:t>creaties. </a:t>
            </a:r>
          </a:p>
          <a:p>
            <a:r>
              <a:rPr lang="en-NZ" baseline="0" dirty="0">
                <a:ea typeface="ＭＳ Ｐゴシック" pitchFamily="34" charset="-128"/>
              </a:rPr>
              <a:t>Het is een kalmerende, zachte en sensitieve kleur. Het is een kleur die ons helpt om vredig te zijn en het ontspant onze emoties en zenuwen. </a:t>
            </a:r>
          </a:p>
          <a:p>
            <a:r>
              <a:rPr lang="en-NZ" baseline="0" dirty="0">
                <a:ea typeface="ＭＳ Ｐゴシック" pitchFamily="34" charset="-128"/>
              </a:rPr>
              <a:t>Som</a:t>
            </a:r>
            <a:r>
              <a:rPr lang="nl-NL" baseline="0" dirty="0" err="1">
                <a:ea typeface="ＭＳ Ｐゴシック" pitchFamily="34" charset="-128"/>
              </a:rPr>
              <a:t>mige</a:t>
            </a:r>
            <a:r>
              <a:rPr lang="en-NZ" baseline="0" dirty="0">
                <a:ea typeface="ＭＳ Ｐゴシック" pitchFamily="34" charset="-128"/>
              </a:rPr>
              <a:t> steden gebruiken roze straatverlichting om onrustschoppers weg te houden</a:t>
            </a:r>
            <a:r>
              <a:rPr lang="nl-NL" baseline="0" dirty="0">
                <a:ea typeface="ＭＳ Ｐゴシック" pitchFamily="34" charset="-128"/>
              </a:rPr>
              <a:t>. Jongelui </a:t>
            </a:r>
            <a:r>
              <a:rPr lang="en-NZ" baseline="0" dirty="0">
                <a:ea typeface="ＭＳ Ｐゴシック" pitchFamily="34" charset="-128"/>
              </a:rPr>
              <a:t>vinden het </a:t>
            </a:r>
            <a:r>
              <a:rPr lang="nl-NL" baseline="0" dirty="0">
                <a:ea typeface="ＭＳ Ｐゴシック" pitchFamily="34" charset="-128"/>
              </a:rPr>
              <a:t>namelijk </a:t>
            </a:r>
            <a:r>
              <a:rPr lang="en-NZ" baseline="0" dirty="0">
                <a:ea typeface="ＭＳ Ｐゴシック" pitchFamily="34" charset="-128"/>
              </a:rPr>
              <a:t>niet ‘cool’ om onder roze licht te staan</a:t>
            </a:r>
            <a:r>
              <a:rPr lang="nl-NL" baseline="0" dirty="0">
                <a:ea typeface="ＭＳ Ｐゴシック" pitchFamily="34" charset="-128"/>
              </a:rPr>
              <a:t>. Ten eerste </a:t>
            </a:r>
            <a:r>
              <a:rPr lang="en-NZ" baseline="0" dirty="0">
                <a:ea typeface="ＭＳ Ｐゴシック" pitchFamily="34" charset="-128"/>
              </a:rPr>
              <a:t>omdat het een zachte kleur is en </a:t>
            </a:r>
            <a:r>
              <a:rPr lang="nl-NL" baseline="0" dirty="0">
                <a:ea typeface="ＭＳ Ｐゴシック" pitchFamily="34" charset="-128"/>
              </a:rPr>
              <a:t> ten tweede laat het </a:t>
            </a:r>
            <a:r>
              <a:rPr lang="en-NZ" baseline="0" dirty="0">
                <a:ea typeface="ＭＳ Ｐゴシック" pitchFamily="34" charset="-128"/>
              </a:rPr>
              <a:t>tegelijkertijd alle oneffenheden</a:t>
            </a:r>
            <a:r>
              <a:rPr lang="nl-NL" baseline="0" dirty="0">
                <a:ea typeface="ＭＳ Ｐゴシック" pitchFamily="34" charset="-128"/>
              </a:rPr>
              <a:t> zien, </a:t>
            </a:r>
            <a:r>
              <a:rPr lang="en-NZ" baseline="0" dirty="0">
                <a:ea typeface="ＭＳ Ｐゴシック" pitchFamily="34" charset="-128"/>
              </a:rPr>
              <a:t>zoals </a:t>
            </a:r>
            <a:r>
              <a:rPr lang="nl-NL" baseline="0" dirty="0">
                <a:ea typeface="ＭＳ Ｐゴシック" pitchFamily="34" charset="-128"/>
              </a:rPr>
              <a:t>de duidelijk zichtbare </a:t>
            </a:r>
            <a:r>
              <a:rPr lang="en-NZ" baseline="0" dirty="0">
                <a:ea typeface="ＭＳ Ｐゴシック" pitchFamily="34" charset="-128"/>
              </a:rPr>
              <a:t>puistjes</a:t>
            </a:r>
            <a:r>
              <a:rPr lang="nl-NL" baseline="0" dirty="0">
                <a:ea typeface="ＭＳ Ｐゴシック" pitchFamily="34" charset="-128"/>
              </a:rPr>
              <a:t> </a:t>
            </a:r>
            <a:r>
              <a:rPr lang="en-NZ" baseline="0" dirty="0">
                <a:ea typeface="ＭＳ Ｐゴシック" pitchFamily="34" charset="-128"/>
              </a:rPr>
              <a:t>op de gezichten van</a:t>
            </a:r>
            <a:r>
              <a:rPr lang="nl-NL" baseline="0" dirty="0">
                <a:ea typeface="ＭＳ Ｐゴシック" pitchFamily="34" charset="-128"/>
              </a:rPr>
              <a:t> de</a:t>
            </a:r>
            <a:r>
              <a:rPr lang="en-NZ" baseline="0" dirty="0">
                <a:ea typeface="ＭＳ Ｐゴシック" pitchFamily="34" charset="-128"/>
              </a:rPr>
              <a:t> tieners</a:t>
            </a:r>
            <a:r>
              <a:rPr lang="nl-NL" baseline="0" dirty="0">
                <a:ea typeface="ＭＳ Ｐゴシック" pitchFamily="34" charset="-128"/>
              </a:rPr>
              <a:t>.</a:t>
            </a:r>
            <a:endParaRPr lang="en-US" u="sng" dirty="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8E7FC89B-3C13-4BCF-9480-876656FC2FAA}" type="slidenum">
              <a:rPr lang="en-US"/>
              <a:pPr/>
              <a:t>6</a:t>
            </a:fld>
            <a:endParaRPr lang="en-US"/>
          </a:p>
        </p:txBody>
      </p:sp>
    </p:spTree>
    <p:extLst>
      <p:ext uri="{BB962C8B-B14F-4D97-AF65-F5344CB8AC3E}">
        <p14:creationId xmlns:p14="http://schemas.microsoft.com/office/powerpoint/2010/main" val="119718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ea typeface="ＭＳ Ｐゴシック" pitchFamily="34" charset="-128"/>
              </a:rPr>
              <a:t>Roze wordt niet altijd serieus</a:t>
            </a:r>
            <a:r>
              <a:rPr lang="en-NZ" baseline="0" dirty="0">
                <a:ea typeface="ＭＳ Ｐゴシック" pitchFamily="34" charset="-128"/>
              </a:rPr>
              <a:t> genomen</a:t>
            </a:r>
            <a:r>
              <a:rPr lang="nl-NL" baseline="0" dirty="0">
                <a:ea typeface="ＭＳ Ｐゴシック" pitchFamily="34" charset="-128"/>
              </a:rPr>
              <a:t>,</a:t>
            </a:r>
            <a:r>
              <a:rPr lang="en-NZ" baseline="0" dirty="0">
                <a:ea typeface="ＭＳ Ｐゴシック" pitchFamily="34" charset="-128"/>
              </a:rPr>
              <a:t> omdat het geen analytische kleur is maar een emotionele kleur. We gebruiken soms de uitdrukking, iemand ziet de wereld door een roze bril, m.a.w. H</a:t>
            </a:r>
            <a:r>
              <a:rPr lang="nl-NL" baseline="0" dirty="0">
                <a:ea typeface="ＭＳ Ｐゴシック" pitchFamily="34" charset="-128"/>
              </a:rPr>
              <a:t>et </a:t>
            </a:r>
            <a:r>
              <a:rPr lang="en-NZ" baseline="0" dirty="0">
                <a:ea typeface="ＭＳ Ｐゴシック" pitchFamily="34" charset="-128"/>
              </a:rPr>
              <a:t>leven wordt gezien vanuit een emotioneel, romantisch standpunt en</a:t>
            </a:r>
            <a:r>
              <a:rPr lang="nl-NL" baseline="0" dirty="0">
                <a:ea typeface="ＭＳ Ｐゴシック" pitchFamily="34" charset="-128"/>
              </a:rPr>
              <a:t> </a:t>
            </a:r>
            <a:r>
              <a:rPr lang="en-NZ" baseline="0" dirty="0">
                <a:ea typeface="ＭＳ Ｐゴシック" pitchFamily="34" charset="-128"/>
              </a:rPr>
              <a:t>niet</a:t>
            </a:r>
            <a:r>
              <a:rPr lang="nl-NL" baseline="0" dirty="0">
                <a:ea typeface="ＭＳ Ｐゴシック" pitchFamily="34" charset="-128"/>
              </a:rPr>
              <a:t> vanuit een </a:t>
            </a:r>
            <a:r>
              <a:rPr lang="en-NZ" baseline="0" dirty="0">
                <a:ea typeface="ＭＳ Ｐゴシック" pitchFamily="34" charset="-128"/>
              </a:rPr>
              <a:t>realistisch of intellectueel</a:t>
            </a:r>
            <a:r>
              <a:rPr lang="nl-NL" baseline="0" dirty="0">
                <a:ea typeface="ＭＳ Ｐゴシック" pitchFamily="34" charset="-128"/>
              </a:rPr>
              <a:t> kant.</a:t>
            </a:r>
            <a:endParaRPr lang="en-US" u="sng" dirty="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B31A1A37-92BF-4790-92AE-45C1525DDF8D}" type="slidenum">
              <a:rPr lang="en-US"/>
              <a:pPr/>
              <a:t>7</a:t>
            </a:fld>
            <a:endParaRPr lang="en-US"/>
          </a:p>
        </p:txBody>
      </p:sp>
    </p:spTree>
    <p:extLst>
      <p:ext uri="{BB962C8B-B14F-4D97-AF65-F5344CB8AC3E}">
        <p14:creationId xmlns:p14="http://schemas.microsoft.com/office/powerpoint/2010/main" val="124166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nl-NL" dirty="0">
                <a:ea typeface="ＭＳ Ｐゴシック" pitchFamily="34" charset="-128"/>
              </a:rPr>
              <a:t>Deze persoonlijkheden zijn</a:t>
            </a:r>
            <a:r>
              <a:rPr lang="en-NZ" dirty="0">
                <a:ea typeface="ＭＳ Ｐゴシック" pitchFamily="34" charset="-128"/>
              </a:rPr>
              <a:t> romantisch</a:t>
            </a:r>
            <a:r>
              <a:rPr lang="en-NZ" baseline="0" dirty="0">
                <a:ea typeface="ＭＳ Ｐゴシック" pitchFamily="34" charset="-128"/>
              </a:rPr>
              <a:t> en kunnen de wereld soms door een roze bril zien. Ze willen hun vrouwelijke en creatieve kant </a:t>
            </a:r>
            <a:r>
              <a:rPr lang="nl-NL" baseline="0" dirty="0">
                <a:ea typeface="ＭＳ Ｐゴシック" pitchFamily="34" charset="-128"/>
              </a:rPr>
              <a:t>laten zien</a:t>
            </a:r>
            <a:r>
              <a:rPr lang="en-NZ" baseline="0" dirty="0">
                <a:ea typeface="ＭＳ Ｐゴシック" pitchFamily="34" charset="-128"/>
              </a:rPr>
              <a:t>. Ze zijn zacht van aard, medelevend en creatief</a:t>
            </a:r>
            <a:r>
              <a:rPr lang="nl-NL" baseline="0" dirty="0">
                <a:ea typeface="ＭＳ Ｐゴシック" pitchFamily="34" charset="-128"/>
              </a:rPr>
              <a:t>. Ze vinden het </a:t>
            </a:r>
            <a:r>
              <a:rPr lang="en-NZ" baseline="0" dirty="0">
                <a:ea typeface="ＭＳ Ｐゴシック" pitchFamily="34" charset="-128"/>
              </a:rPr>
              <a:t>heerlijk  om voor anderen te zorgen. Ze zijn sensitief en voelen aan wat de ander nodig heeft. Ze kunnen ongeconditioneerd liefhebben, m.a.w. ze kunnen van iemand houden met al</a:t>
            </a:r>
            <a:r>
              <a:rPr lang="nl-NL" baseline="0" dirty="0">
                <a:ea typeface="ＭＳ Ｐゴシック" pitchFamily="34" charset="-128"/>
              </a:rPr>
              <a:t> zijn</a:t>
            </a:r>
            <a:r>
              <a:rPr lang="en-NZ" baseline="0" dirty="0">
                <a:ea typeface="ＭＳ Ｐゴシック" pitchFamily="34" charset="-128"/>
              </a:rPr>
              <a:t> fouten. Hun kracht zit in hun liefdevolle aard</a:t>
            </a:r>
            <a:r>
              <a:rPr lang="nl-NL" baseline="0" dirty="0">
                <a:ea typeface="ＭＳ Ｐゴシック" pitchFamily="34" charset="-128"/>
              </a:rPr>
              <a:t>,</a:t>
            </a:r>
            <a:r>
              <a:rPr lang="en-NZ" baseline="0" dirty="0">
                <a:ea typeface="ＭＳ Ｐゴシック" pitchFamily="34" charset="-128"/>
              </a:rPr>
              <a:t> dat</a:t>
            </a:r>
            <a:r>
              <a:rPr lang="nl-NL" baseline="0" dirty="0">
                <a:ea typeface="ＭＳ Ｐゴシック" pitchFamily="34" charset="-128"/>
              </a:rPr>
              <a:t> maakt dat ze </a:t>
            </a:r>
            <a:r>
              <a:rPr lang="en-NZ" baseline="0" dirty="0">
                <a:ea typeface="ＭＳ Ｐゴシック" pitchFamily="34" charset="-128"/>
              </a:rPr>
              <a:t>zachtaardi</a:t>
            </a:r>
            <a:r>
              <a:rPr lang="nl-NL" baseline="0" dirty="0">
                <a:ea typeface="ＭＳ Ｐゴシック" pitchFamily="34" charset="-128"/>
              </a:rPr>
              <a:t>ge en </a:t>
            </a:r>
            <a:r>
              <a:rPr lang="en-NZ" baseline="0" dirty="0">
                <a:ea typeface="ＭＳ Ｐゴシック" pitchFamily="34" charset="-128"/>
              </a:rPr>
              <a:t>verzorgende persoonlijkh</a:t>
            </a:r>
            <a:r>
              <a:rPr lang="nl-NL" baseline="0" dirty="0">
                <a:ea typeface="ＭＳ Ｐゴシック" pitchFamily="34" charset="-128"/>
              </a:rPr>
              <a:t>eden zijn.</a:t>
            </a:r>
            <a:endParaRPr lang="en-US" u="sng" dirty="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E5F85D23-CB23-4209-BDC3-1E642565EB7C}" type="slidenum">
              <a:rPr lang="en-US"/>
              <a:pPr/>
              <a:t>8</a:t>
            </a:fld>
            <a:endParaRPr lang="en-US"/>
          </a:p>
        </p:txBody>
      </p:sp>
    </p:spTree>
    <p:extLst>
      <p:ext uri="{BB962C8B-B14F-4D97-AF65-F5344CB8AC3E}">
        <p14:creationId xmlns:p14="http://schemas.microsoft.com/office/powerpoint/2010/main" val="16310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Roze wordt gezien</a:t>
            </a:r>
            <a:r>
              <a:rPr lang="en-NZ" baseline="0" dirty="0">
                <a:ea typeface="ＭＳ Ｐゴシック" pitchFamily="34" charset="-128"/>
              </a:rPr>
              <a:t> als zoet (in smaak en geur) en is een vrouwelijke kleur. Een roze huid ziet er vaak gezond uit en daarom wordt roze ook veel gebruikt in badprodukten, gezondheidsprodukten en cosmetica (Dior)</a:t>
            </a:r>
          </a:p>
          <a:p>
            <a:r>
              <a:rPr lang="en-NZ" baseline="0" dirty="0">
                <a:ea typeface="ＭＳ Ｐゴシック" pitchFamily="34" charset="-128"/>
              </a:rPr>
              <a:t>Het representeert ook jeugdige / kinderlijke zuiverheid en wordt veel gebruikt in baby</a:t>
            </a:r>
            <a:r>
              <a:rPr lang="nl-NL" baseline="0" dirty="0">
                <a:ea typeface="ＭＳ Ｐゴシック" pitchFamily="34" charset="-128"/>
              </a:rPr>
              <a:t>-</a:t>
            </a:r>
            <a:r>
              <a:rPr lang="en-NZ" baseline="0" dirty="0">
                <a:ea typeface="ＭＳ Ｐゴシック" pitchFamily="34" charset="-128"/>
              </a:rPr>
              <a:t> en kinderenprodukten.</a:t>
            </a:r>
          </a:p>
          <a:p>
            <a:r>
              <a:rPr lang="en-NZ" baseline="0" dirty="0">
                <a:ea typeface="ＭＳ Ｐゴシック" pitchFamily="34" charset="-128"/>
              </a:rPr>
              <a:t>Het wordt ook veel gebruikt in bad</a:t>
            </a:r>
            <a:r>
              <a:rPr lang="nl-NL" baseline="0" dirty="0">
                <a:ea typeface="ＭＳ Ｐゴシック" pitchFamily="34" charset="-128"/>
              </a:rPr>
              <a:t>-</a:t>
            </a:r>
            <a:r>
              <a:rPr lang="en-NZ" baseline="0" dirty="0">
                <a:ea typeface="ＭＳ Ｐゴシック" pitchFamily="34" charset="-128"/>
              </a:rPr>
              <a:t> en slaapkamers</a:t>
            </a:r>
            <a:r>
              <a:rPr lang="nl-NL" baseline="0" dirty="0">
                <a:ea typeface="ＭＳ Ｐゴシック" pitchFamily="34" charset="-128"/>
              </a:rPr>
              <a:t>, </a:t>
            </a:r>
            <a:r>
              <a:rPr lang="en-NZ" baseline="0" dirty="0">
                <a:ea typeface="ＭＳ Ｐゴシック" pitchFamily="34" charset="-128"/>
              </a:rPr>
              <a:t>omdat het een zachte, verzorgende en rustige uitstraling heeft.</a:t>
            </a:r>
            <a:endParaRPr lang="en-US" u="sng" dirty="0">
              <a:ea typeface="ＭＳ Ｐゴシック" pitchFamily="34"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5FB8DA86-78AE-4489-B852-7F085E06314B}" type="slidenum">
              <a:rPr lang="en-US"/>
              <a:pPr/>
              <a:t>9</a:t>
            </a:fld>
            <a:endParaRPr lang="en-US"/>
          </a:p>
        </p:txBody>
      </p:sp>
    </p:spTree>
    <p:extLst>
      <p:ext uri="{BB962C8B-B14F-4D97-AF65-F5344CB8AC3E}">
        <p14:creationId xmlns:p14="http://schemas.microsoft.com/office/powerpoint/2010/main" val="113119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6580E2-4800-4A54-B1C5-132ED88ABC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01A567-2C83-402D-842B-A12B7B3E7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4BDA2-D62B-49A1-A723-E0DB34B4A5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335240-8BA9-4132-8FAF-70873B99D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BB9E39-8071-4ABC-A8F4-BE0F2C5100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D0A759-493D-48A1-89A8-2D076ED20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434B8B-413A-4AF2-82BD-B119952B21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E9A98C-EE62-415D-8E54-251706EE94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514B19-92F1-44E8-B580-B59D33C6E0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67825C-BFDD-46B2-8EA5-A38E36A7A8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56043C-A37D-492D-BD66-AC6EF23283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7" name="Picture 4" descr="logo w-o - final"/>
          <p:cNvPicPr>
            <a:picLocks noChangeAspect="1" noChangeArrowheads="1"/>
          </p:cNvPicPr>
          <p:nvPr userDrawn="1">
            <p:custDataLst>
              <p:tags r:id="rId13"/>
            </p:custDataLst>
          </p:nvPr>
        </p:nvPicPr>
        <p:blipFill>
          <a:blip r:embed="rId15">
            <a:extLst>
              <a:ext uri="{28A0092B-C50C-407E-A947-70E740481C1C}">
                <a14:useLocalDpi xmlns:a14="http://schemas.microsoft.com/office/drawing/2010/main" val="0"/>
              </a:ext>
            </a:extLst>
          </a:blip>
          <a:srcRect t="37668" b="30942"/>
          <a:stretch>
            <a:fillRect/>
          </a:stretch>
        </p:blipFill>
        <p:spPr bwMode="auto">
          <a:xfrm>
            <a:off x="6542856" y="6301630"/>
            <a:ext cx="213360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a:solidFill>
                  <a:srgbClr val="FFFF99"/>
                </a:solidFill>
              </a:rPr>
              <a:t>Meditati</a:t>
            </a:r>
            <a:r>
              <a:rPr lang="nl-NL" dirty="0">
                <a:solidFill>
                  <a:srgbClr val="FFFF99"/>
                </a:solidFill>
              </a:rPr>
              <a:t>e</a:t>
            </a:r>
            <a:endParaRPr lang="en-US" dirty="0">
              <a:solidFill>
                <a:srgbClr val="FFFF99"/>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Pink_29_09.pdf"/>
          <p:cNvPicPr>
            <a:picLocks noChangeAspect="1"/>
          </p:cNvPicPr>
          <p:nvPr>
            <p:custDataLst>
              <p:tags r:id="rId2"/>
            </p:custDataLst>
          </p:nvPr>
        </p:nvPicPr>
        <p:blipFill>
          <a:blip r:embed="rId5" cstate="print"/>
          <a:srcRect/>
          <a:stretch>
            <a:fillRect/>
          </a:stretch>
        </p:blipFill>
        <p:spPr bwMode="auto">
          <a:xfrm>
            <a:off x="2123728" y="0"/>
            <a:ext cx="5301859" cy="6858000"/>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a:solidFill>
                  <a:srgbClr val="FFFF99"/>
                </a:solidFill>
              </a:rPr>
              <a:t>Notities</a:t>
            </a:r>
            <a:r>
              <a:rPr lang="en-US" dirty="0">
                <a:solidFill>
                  <a:srgbClr val="FFFF99"/>
                </a:solidFill>
              </a:rPr>
              <a:t>:</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rPr>
              <a:t> Hoe </a:t>
            </a:r>
            <a:r>
              <a:rPr lang="en-US" dirty="0" err="1">
                <a:solidFill>
                  <a:srgbClr val="FFFFCC"/>
                </a:solidFill>
              </a:rPr>
              <a:t>heb</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meditatie</a:t>
            </a:r>
            <a:r>
              <a:rPr lang="en-US" dirty="0">
                <a:solidFill>
                  <a:srgbClr val="FFFFCC"/>
                </a:solidFill>
              </a:rPr>
              <a:t> </a:t>
            </a:r>
            <a:r>
              <a:rPr lang="en-US" dirty="0" err="1">
                <a:solidFill>
                  <a:srgbClr val="FFFFCC"/>
                </a:solidFill>
              </a:rPr>
              <a:t>ervaren</a:t>
            </a:r>
            <a:r>
              <a:rPr lang="en-US" dirty="0">
                <a:solidFill>
                  <a:srgbClr val="FFFFCC"/>
                </a:solidFill>
              </a:rPr>
              <a:t>?</a:t>
            </a:r>
          </a:p>
          <a:p>
            <a:pPr eaLnBrk="1" hangingPunct="1"/>
            <a:endParaRPr lang="en-US" dirty="0">
              <a:solidFill>
                <a:srgbClr val="FFFFCC"/>
              </a:solidFill>
            </a:endParaRPr>
          </a:p>
          <a:p>
            <a:pPr eaLnBrk="1" hangingPunct="1"/>
            <a:r>
              <a:rPr lang="en-US" dirty="0" err="1">
                <a:solidFill>
                  <a:srgbClr val="FFFFCC"/>
                </a:solidFill>
              </a:rPr>
              <a:t>Waaraan</a:t>
            </a:r>
            <a:r>
              <a:rPr lang="en-US" dirty="0">
                <a:solidFill>
                  <a:srgbClr val="FFFFCC"/>
                </a:solidFill>
              </a:rPr>
              <a:t> </a:t>
            </a:r>
            <a:r>
              <a:rPr lang="en-US" dirty="0" err="1">
                <a:solidFill>
                  <a:srgbClr val="FFFFCC"/>
                </a:solidFill>
              </a:rPr>
              <a:t>relateer</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kleur</a:t>
            </a:r>
            <a:r>
              <a:rPr lang="en-US" dirty="0">
                <a:solidFill>
                  <a:srgbClr val="FFFFCC"/>
                </a:solidFill>
              </a:rPr>
              <a:t>?</a:t>
            </a:r>
          </a:p>
        </p:txBody>
      </p:sp>
    </p:spTree>
    <p:custDataLst>
      <p:tags r:id="rId1"/>
    </p:custDataLst>
    <p:extLst>
      <p:ext uri="{BB962C8B-B14F-4D97-AF65-F5344CB8AC3E}">
        <p14:creationId xmlns:p14="http://schemas.microsoft.com/office/powerpoint/2010/main" val="21939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Roze</a:t>
            </a:r>
            <a:endParaRPr lang="en-US" dirty="0">
              <a:solidFill>
                <a:srgbClr val="FFFF99"/>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Roze</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4330824" cy="3197225"/>
          </a:xfrm>
        </p:spPr>
        <p:txBody>
          <a:bodyPr/>
          <a:lstStyle/>
          <a:p>
            <a:pPr eaLnBrk="1" hangingPunct="1"/>
            <a:r>
              <a:rPr lang="en-US" dirty="0" err="1">
                <a:solidFill>
                  <a:srgbClr val="FFFFCC"/>
                </a:solidFill>
                <a:ea typeface="ＭＳ Ｐゴシック" pitchFamily="34" charset="-128"/>
              </a:rPr>
              <a:t>Baarmoeder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Verzorgend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Onvoorwaardelijke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liefde</a:t>
            </a:r>
            <a:endParaRPr lang="en-US" dirty="0">
              <a:solidFill>
                <a:srgbClr val="FFFFCC"/>
              </a:solidFill>
              <a:ea typeface="ＭＳ Ｐゴシック" pitchFamily="34" charset="-128"/>
            </a:endParaRPr>
          </a:p>
        </p:txBody>
      </p:sp>
      <p:pic>
        <p:nvPicPr>
          <p:cNvPr id="20483" name="Picture 1" descr="pregnant woman bought.jpg"/>
          <p:cNvPicPr>
            <a:picLocks noChangeAspect="1"/>
          </p:cNvPicPr>
          <p:nvPr>
            <p:custDataLst>
              <p:tags r:id="rId2"/>
            </p:custDataLst>
          </p:nvPr>
        </p:nvPicPr>
        <p:blipFill>
          <a:blip r:embed="rId5" cstate="print"/>
          <a:srcRect/>
          <a:stretch>
            <a:fillRect/>
          </a:stretch>
        </p:blipFill>
        <p:spPr bwMode="auto">
          <a:xfrm>
            <a:off x="4932363" y="1628775"/>
            <a:ext cx="3240087" cy="48545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1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1000"/>
                                        <p:tgtEl>
                                          <p:spTgt spid="3075">
                                            <p:txEl>
                                              <p:pRg st="1" end="1"/>
                                            </p:txEl>
                                          </p:spTgt>
                                        </p:tgtEl>
                                      </p:cBhvr>
                                    </p:animEffect>
                                  </p:childTnLst>
                                </p:cTn>
                              </p:par>
                            </p:childTnLst>
                          </p:cTn>
                        </p:par>
                        <p:par>
                          <p:cTn id="18" fill="hold" nodeType="with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Roze</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860032" y="1844824"/>
            <a:ext cx="3888432" cy="4680520"/>
          </a:xfrm>
        </p:spPr>
        <p:txBody>
          <a:bodyPr/>
          <a:lstStyle/>
          <a:p>
            <a:pPr eaLnBrk="1" hangingPunct="1"/>
            <a:r>
              <a:rPr lang="en-US" dirty="0" err="1">
                <a:solidFill>
                  <a:srgbClr val="FFFFCC"/>
                </a:solidFill>
                <a:ea typeface="ＭＳ Ｐゴシック" pitchFamily="34" charset="-128"/>
              </a:rPr>
              <a:t>Vrouwelijk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Zacht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Tederheid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Ondersteuning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Compassie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Menstruele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cyclus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Weert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agressie</a:t>
            </a:r>
            <a:endParaRPr lang="en-US" dirty="0">
              <a:solidFill>
                <a:srgbClr val="FFFFCC"/>
              </a:solidFill>
              <a:ea typeface="ＭＳ Ｐゴシック" pitchFamily="34" charset="-128"/>
            </a:endParaRPr>
          </a:p>
        </p:txBody>
      </p:sp>
      <p:pic>
        <p:nvPicPr>
          <p:cNvPr id="22531" name="Picture 2" descr="pregnant woman.jpg"/>
          <p:cNvPicPr>
            <a:picLocks noChangeAspect="1"/>
          </p:cNvPicPr>
          <p:nvPr>
            <p:custDataLst>
              <p:tags r:id="rId2"/>
            </p:custDataLst>
          </p:nvPr>
        </p:nvPicPr>
        <p:blipFill>
          <a:blip r:embed="rId5" cstate="print"/>
          <a:srcRect/>
          <a:stretch>
            <a:fillRect/>
          </a:stretch>
        </p:blipFill>
        <p:spPr bwMode="auto">
          <a:xfrm>
            <a:off x="0" y="1817688"/>
            <a:ext cx="3384550" cy="5040312"/>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par>
                          <p:cTn id="23" fill="hold" nodeType="with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500"/>
                                        <p:tgtEl>
                                          <p:spTgt spid="307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2531"/>
                                        </p:tgtEl>
                                        <p:attrNameLst>
                                          <p:attrName>style.visibility</p:attrName>
                                        </p:attrNameLst>
                                      </p:cBhvr>
                                      <p:to>
                                        <p:strVal val="visible"/>
                                      </p:to>
                                    </p:set>
                                    <p:animEffect transition="in" filter="fade">
                                      <p:cBhvr>
                                        <p:cTn id="31" dur="2000"/>
                                        <p:tgtEl>
                                          <p:spTgt spid="225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500"/>
                                        <p:tgtEl>
                                          <p:spTgt spid="307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Effect transition="in" filter="fade">
                                      <p:cBhvr>
                                        <p:cTn id="41"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Roze</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2060848"/>
            <a:ext cx="3538538" cy="3539430"/>
          </a:xfrm>
        </p:spPr>
        <p:txBody>
          <a:bodyPr>
            <a:spAutoFit/>
          </a:bodyPr>
          <a:lstStyle/>
          <a:p>
            <a:pPr eaLnBrk="1" hangingPunct="1"/>
            <a:r>
              <a:rPr lang="en-US" dirty="0" err="1">
                <a:solidFill>
                  <a:srgbClr val="FFFFCC"/>
                </a:solidFill>
                <a:ea typeface="ＭＳ Ｐゴシック" pitchFamily="34" charset="-128"/>
              </a:rPr>
              <a:t>Nieuw</a:t>
            </a:r>
            <a:r>
              <a:rPr lang="en-US" dirty="0">
                <a:solidFill>
                  <a:srgbClr val="FFFFCC"/>
                </a:solidFill>
                <a:ea typeface="ＭＳ Ｐゴシック" pitchFamily="34" charset="-128"/>
              </a:rPr>
              <a:t> begin</a:t>
            </a:r>
          </a:p>
          <a:p>
            <a:pPr eaLnBrk="1" hangingPunct="1"/>
            <a:r>
              <a:rPr lang="en-US" dirty="0" err="1">
                <a:solidFill>
                  <a:srgbClr val="FFFFCC"/>
                </a:solidFill>
                <a:ea typeface="ＭＳ Ｐゴシック" pitchFamily="34" charset="-128"/>
              </a:rPr>
              <a:t>Creativiteit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Sensitief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Vredig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Ontspannend</a:t>
            </a:r>
            <a:endParaRPr lang="en-US" dirty="0">
              <a:solidFill>
                <a:srgbClr val="FFFFCC"/>
              </a:solidFill>
              <a:ea typeface="ＭＳ Ｐゴシック" pitchFamily="34" charset="-128"/>
            </a:endParaRPr>
          </a:p>
        </p:txBody>
      </p:sp>
      <p:pic>
        <p:nvPicPr>
          <p:cNvPr id="24579" name="Picture 1" descr="baby sleeping.jpg"/>
          <p:cNvPicPr>
            <a:picLocks noChangeAspect="1"/>
          </p:cNvPicPr>
          <p:nvPr>
            <p:custDataLst>
              <p:tags r:id="rId2"/>
            </p:custDataLst>
          </p:nvPr>
        </p:nvPicPr>
        <p:blipFill>
          <a:blip r:embed="rId5" cstate="print"/>
          <a:srcRect/>
          <a:stretch>
            <a:fillRect/>
          </a:stretch>
        </p:blipFill>
        <p:spPr bwMode="auto">
          <a:xfrm>
            <a:off x="3924300" y="2781300"/>
            <a:ext cx="4714875" cy="3128963"/>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par>
                          <p:cTn id="23" fill="hold" nodeType="with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fade">
                                      <p:cBhvr>
                                        <p:cTn id="26" dur="500"/>
                                        <p:tgtEl>
                                          <p:spTgt spid="307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500"/>
                                        <p:tgtEl>
                                          <p:spTgt spid="307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Roze</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6228184" y="1916832"/>
            <a:ext cx="2915816" cy="3844925"/>
          </a:xfrm>
        </p:spPr>
        <p:txBody>
          <a:bodyPr/>
          <a:lstStyle/>
          <a:p>
            <a:pPr eaLnBrk="1" hangingPunct="1">
              <a:buFont typeface="Arial" charset="0"/>
              <a:buChar char="•"/>
              <a:defRPr/>
            </a:pPr>
            <a:r>
              <a:rPr lang="en-US" dirty="0" err="1">
                <a:solidFill>
                  <a:srgbClr val="FFFFCC"/>
                </a:solidFill>
                <a:cs typeface="+mn-cs"/>
              </a:rPr>
              <a:t>Emotioneel</a:t>
            </a:r>
            <a:endParaRPr lang="en-US" dirty="0">
              <a:solidFill>
                <a:srgbClr val="FFFFCC"/>
              </a:solidFill>
              <a:cs typeface="+mn-cs"/>
            </a:endParaRPr>
          </a:p>
          <a:p>
            <a:pPr eaLnBrk="1" hangingPunct="1">
              <a:buFont typeface="Arial" charset="0"/>
              <a:buChar char="•"/>
              <a:defRPr/>
            </a:pPr>
            <a:r>
              <a:rPr lang="en-US" dirty="0" err="1">
                <a:solidFill>
                  <a:srgbClr val="FFFFCC"/>
                </a:solidFill>
                <a:cs typeface="+mn-cs"/>
              </a:rPr>
              <a:t>Romantisch</a:t>
            </a:r>
            <a:endParaRPr lang="en-US" dirty="0">
              <a:solidFill>
                <a:srgbClr val="FFFFCC"/>
              </a:solidFill>
              <a:cs typeface="+mn-cs"/>
            </a:endParaRPr>
          </a:p>
          <a:p>
            <a:pPr marL="0" indent="0" eaLnBrk="1" hangingPunct="1">
              <a:buFont typeface="Arial" charset="0"/>
              <a:buNone/>
              <a:defRPr/>
            </a:pPr>
            <a:endParaRPr lang="en-US" dirty="0">
              <a:solidFill>
                <a:srgbClr val="FFFFCC"/>
              </a:solidFill>
              <a:cs typeface="+mn-cs"/>
            </a:endParaRPr>
          </a:p>
        </p:txBody>
      </p:sp>
      <p:pic>
        <p:nvPicPr>
          <p:cNvPr id="26627" name="Picture 2" descr="IMG_0166.JPG"/>
          <p:cNvPicPr>
            <a:picLocks noChangeAspect="1"/>
          </p:cNvPicPr>
          <p:nvPr>
            <p:custDataLst>
              <p:tags r:id="rId2"/>
            </p:custDataLst>
          </p:nvPr>
        </p:nvPicPr>
        <p:blipFill>
          <a:blip r:embed="rId5" cstate="print"/>
          <a:srcRect/>
          <a:stretch>
            <a:fillRect/>
          </a:stretch>
        </p:blipFill>
        <p:spPr bwMode="auto">
          <a:xfrm flipH="1">
            <a:off x="-8353" y="2708920"/>
            <a:ext cx="5442765" cy="3644404"/>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2000"/>
                                        <p:tgtEl>
                                          <p:spTgt spid="266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dirty="0" err="1">
                <a:solidFill>
                  <a:srgbClr val="FFFF99"/>
                </a:solidFill>
                <a:ea typeface="ＭＳ Ｐゴシック" pitchFamily="34" charset="-128"/>
              </a:rPr>
              <a:t>Roze</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4258816" cy="5213734"/>
          </a:xfrm>
        </p:spPr>
        <p:txBody>
          <a:bodyPr wrap="square">
            <a:spAutoFit/>
          </a:bodyPr>
          <a:lstStyle/>
          <a:p>
            <a:pPr eaLnBrk="1" hangingPunct="1">
              <a:buFont typeface="Arial" charset="0"/>
              <a:buChar char="•"/>
              <a:defRPr/>
            </a:pPr>
            <a:r>
              <a:rPr lang="en-US" dirty="0" err="1">
                <a:solidFill>
                  <a:srgbClr val="FFFFCC"/>
                </a:solidFill>
                <a:cs typeface="+mn-cs"/>
              </a:rPr>
              <a:t>Romantisch</a:t>
            </a:r>
            <a:endParaRPr lang="en-US" dirty="0">
              <a:solidFill>
                <a:srgbClr val="FFFFCC"/>
              </a:solidFill>
              <a:cs typeface="+mn-cs"/>
            </a:endParaRPr>
          </a:p>
          <a:p>
            <a:pPr eaLnBrk="1" hangingPunct="1">
              <a:buFont typeface="Arial" charset="0"/>
              <a:buChar char="•"/>
              <a:defRPr/>
            </a:pPr>
            <a:r>
              <a:rPr lang="en-US" dirty="0" err="1">
                <a:solidFill>
                  <a:srgbClr val="FFFFCC"/>
                </a:solidFill>
              </a:rPr>
              <a:t>Vrouwelijk</a:t>
            </a:r>
            <a:endParaRPr lang="en-US" dirty="0">
              <a:solidFill>
                <a:srgbClr val="FFFFCC"/>
              </a:solidFill>
              <a:cs typeface="+mn-cs"/>
            </a:endParaRPr>
          </a:p>
          <a:p>
            <a:pPr eaLnBrk="1" hangingPunct="1">
              <a:buFont typeface="Arial" charset="0"/>
              <a:buChar char="•"/>
              <a:defRPr/>
            </a:pPr>
            <a:r>
              <a:rPr lang="en-US" dirty="0" err="1">
                <a:solidFill>
                  <a:srgbClr val="FFFFCC"/>
                </a:solidFill>
                <a:cs typeface="+mn-cs"/>
              </a:rPr>
              <a:t>Creatief</a:t>
            </a:r>
            <a:endParaRPr lang="en-US" dirty="0">
              <a:solidFill>
                <a:srgbClr val="FFFFCC"/>
              </a:solidFill>
              <a:cs typeface="+mn-cs"/>
            </a:endParaRPr>
          </a:p>
          <a:p>
            <a:pPr eaLnBrk="1" hangingPunct="1">
              <a:buFont typeface="Arial" charset="0"/>
              <a:buChar char="•"/>
              <a:defRPr/>
            </a:pPr>
            <a:r>
              <a:rPr lang="en-US" dirty="0" err="1">
                <a:solidFill>
                  <a:srgbClr val="FFFFCC"/>
                </a:solidFill>
              </a:rPr>
              <a:t>Zacht</a:t>
            </a:r>
            <a:endParaRPr lang="en-US" dirty="0">
              <a:solidFill>
                <a:srgbClr val="FFFFCC"/>
              </a:solidFill>
              <a:cs typeface="+mn-cs"/>
            </a:endParaRPr>
          </a:p>
          <a:p>
            <a:pPr eaLnBrk="1" hangingPunct="1">
              <a:buFont typeface="Arial" charset="0"/>
              <a:buChar char="•"/>
              <a:defRPr/>
            </a:pPr>
            <a:r>
              <a:rPr lang="en-US" dirty="0" err="1">
                <a:solidFill>
                  <a:srgbClr val="FFFFCC"/>
                </a:solidFill>
              </a:rPr>
              <a:t>Medelevend</a:t>
            </a:r>
            <a:endParaRPr lang="en-US" dirty="0">
              <a:solidFill>
                <a:srgbClr val="FFFFCC"/>
              </a:solidFill>
              <a:cs typeface="+mn-cs"/>
            </a:endParaRPr>
          </a:p>
          <a:p>
            <a:pPr eaLnBrk="1" hangingPunct="1">
              <a:buFont typeface="Arial" charset="0"/>
              <a:buChar char="•"/>
              <a:defRPr/>
            </a:pPr>
            <a:r>
              <a:rPr lang="en-US" dirty="0" err="1">
                <a:solidFill>
                  <a:srgbClr val="FFFFCC"/>
                </a:solidFill>
              </a:rPr>
              <a:t>Verzorgend</a:t>
            </a:r>
            <a:endParaRPr lang="en-US" dirty="0">
              <a:solidFill>
                <a:srgbClr val="FFFFCC"/>
              </a:solidFill>
              <a:cs typeface="+mn-cs"/>
            </a:endParaRPr>
          </a:p>
          <a:p>
            <a:pPr eaLnBrk="1" hangingPunct="1">
              <a:buFont typeface="Arial" charset="0"/>
              <a:buChar char="•"/>
              <a:defRPr/>
            </a:pPr>
            <a:r>
              <a:rPr lang="en-US" dirty="0" err="1">
                <a:solidFill>
                  <a:srgbClr val="FFFFCC"/>
                </a:solidFill>
              </a:rPr>
              <a:t>Ongeconditioneerde</a:t>
            </a:r>
            <a:r>
              <a:rPr lang="en-US" dirty="0">
                <a:solidFill>
                  <a:srgbClr val="FFFFCC"/>
                </a:solidFill>
              </a:rPr>
              <a:t> </a:t>
            </a:r>
            <a:r>
              <a:rPr lang="en-US" dirty="0" err="1">
                <a:solidFill>
                  <a:srgbClr val="FFFFCC"/>
                </a:solidFill>
              </a:rPr>
              <a:t>liefde</a:t>
            </a:r>
            <a:endParaRPr lang="en-US" dirty="0">
              <a:solidFill>
                <a:srgbClr val="FFFFCC"/>
              </a:solidFill>
              <a:cs typeface="+mn-cs"/>
            </a:endParaRPr>
          </a:p>
          <a:p>
            <a:pPr marL="0" indent="0" eaLnBrk="1" hangingPunct="1">
              <a:buFont typeface="Arial" charset="0"/>
              <a:buNone/>
              <a:defRPr/>
            </a:pPr>
            <a:endParaRPr lang="en-US" dirty="0">
              <a:solidFill>
                <a:srgbClr val="FFFFCC"/>
              </a:solidFill>
              <a:cs typeface="+mn-cs"/>
            </a:endParaRPr>
          </a:p>
        </p:txBody>
      </p:sp>
      <p:pic>
        <p:nvPicPr>
          <p:cNvPr id="28675" name="Picture 1" descr="pink lady bought.jpg"/>
          <p:cNvPicPr>
            <a:picLocks noChangeAspect="1"/>
          </p:cNvPicPr>
          <p:nvPr>
            <p:custDataLst>
              <p:tags r:id="rId2"/>
            </p:custDataLst>
          </p:nvPr>
        </p:nvPicPr>
        <p:blipFill>
          <a:blip r:embed="rId5" cstate="print"/>
          <a:srcRect/>
          <a:stretch>
            <a:fillRect/>
          </a:stretch>
        </p:blipFill>
        <p:spPr bwMode="auto">
          <a:xfrm>
            <a:off x="4932040" y="1556792"/>
            <a:ext cx="3097212" cy="46386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fade">
                                      <p:cBhvr>
                                        <p:cTn id="15" dur="2000"/>
                                        <p:tgtEl>
                                          <p:spTgt spid="28675"/>
                                        </p:tgtEl>
                                      </p:cBhvr>
                                    </p:animEffect>
                                  </p:childTnLst>
                                </p:cTn>
                              </p:par>
                            </p:childTnLst>
                          </p:cTn>
                        </p:par>
                        <p:par>
                          <p:cTn id="16" fill="hold" nodeType="with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500"/>
                                        <p:tgtEl>
                                          <p:spTgt spid="30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fade">
                                      <p:cBhvr>
                                        <p:cTn id="24" dur="500"/>
                                        <p:tgtEl>
                                          <p:spTgt spid="30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fade">
                                      <p:cBhvr>
                                        <p:cTn id="29" dur="500"/>
                                        <p:tgtEl>
                                          <p:spTgt spid="307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5">
                                            <p:txEl>
                                              <p:pRg st="5" end="5"/>
                                            </p:txEl>
                                          </p:spTgt>
                                        </p:tgtEl>
                                        <p:attrNameLst>
                                          <p:attrName>style.visibility</p:attrName>
                                        </p:attrNameLst>
                                      </p:cBhvr>
                                      <p:to>
                                        <p:strVal val="visible"/>
                                      </p:to>
                                    </p:set>
                                    <p:animEffect transition="in" filter="fade">
                                      <p:cBhvr>
                                        <p:cTn id="34" dur="500"/>
                                        <p:tgtEl>
                                          <p:spTgt spid="3075">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75">
                                            <p:txEl>
                                              <p:pRg st="6" end="6"/>
                                            </p:txEl>
                                          </p:spTgt>
                                        </p:tgtEl>
                                        <p:attrNameLst>
                                          <p:attrName>style.visibility</p:attrName>
                                        </p:attrNameLst>
                                      </p:cBhvr>
                                      <p:to>
                                        <p:strVal val="visible"/>
                                      </p:to>
                                    </p:set>
                                    <p:animEffect transition="in" filter="fade">
                                      <p:cBhvr>
                                        <p:cTn id="39"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dirty="0" err="1">
                <a:solidFill>
                  <a:srgbClr val="FFFF99"/>
                </a:solidFill>
                <a:ea typeface="ＭＳ Ｐゴシック" pitchFamily="34" charset="-128"/>
              </a:rPr>
              <a:t>Roze</a:t>
            </a:r>
            <a:r>
              <a:rPr lang="en-US" dirty="0">
                <a:solidFill>
                  <a:srgbClr val="FFFF99"/>
                </a:solidFill>
                <a:ea typeface="ＭＳ Ｐゴシック" pitchFamily="34" charset="-128"/>
              </a:rPr>
              <a:t> in marketing</a:t>
            </a:r>
          </a:p>
        </p:txBody>
      </p:sp>
      <p:sp>
        <p:nvSpPr>
          <p:cNvPr id="3075" name="Rectangle 3"/>
          <p:cNvSpPr>
            <a:spLocks noGrp="1" noChangeArrowheads="1"/>
          </p:cNvSpPr>
          <p:nvPr>
            <p:ph type="body" idx="1"/>
          </p:nvPr>
        </p:nvSpPr>
        <p:spPr>
          <a:xfrm>
            <a:off x="5605462" y="2276872"/>
            <a:ext cx="3538538" cy="3844925"/>
          </a:xfrm>
        </p:spPr>
        <p:txBody>
          <a:bodyPr/>
          <a:lstStyle/>
          <a:p>
            <a:pPr eaLnBrk="1" hangingPunct="1"/>
            <a:r>
              <a:rPr lang="en-US" dirty="0" err="1">
                <a:solidFill>
                  <a:srgbClr val="FFFFCC"/>
                </a:solidFill>
                <a:ea typeface="ＭＳ Ｐゴシック" pitchFamily="34" charset="-128"/>
              </a:rPr>
              <a:t>Zoet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Vrouwelijk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Gezondheidszorg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Cosmetica</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Babies / </a:t>
            </a:r>
            <a:r>
              <a:rPr lang="en-US" dirty="0" err="1">
                <a:solidFill>
                  <a:srgbClr val="FFFFCC"/>
                </a:solidFill>
                <a:ea typeface="ＭＳ Ｐゴシック" pitchFamily="34" charset="-128"/>
              </a:rPr>
              <a:t>kinderen</a:t>
            </a:r>
            <a:endParaRPr lang="en-US" dirty="0">
              <a:solidFill>
                <a:srgbClr val="FFFFCC"/>
              </a:solidFill>
              <a:ea typeface="ＭＳ Ｐゴシック" pitchFamily="34" charset="-128"/>
            </a:endParaRPr>
          </a:p>
        </p:txBody>
      </p:sp>
      <p:pic>
        <p:nvPicPr>
          <p:cNvPr id="30723" name="Picture 2" descr="pink1.jpg"/>
          <p:cNvPicPr>
            <a:picLocks noChangeAspect="1"/>
          </p:cNvPicPr>
          <p:nvPr>
            <p:custDataLst>
              <p:tags r:id="rId2"/>
            </p:custDataLst>
          </p:nvPr>
        </p:nvPicPr>
        <p:blipFill>
          <a:blip r:embed="rId5" cstate="print"/>
          <a:srcRect/>
          <a:stretch>
            <a:fillRect/>
          </a:stretch>
        </p:blipFill>
        <p:spPr bwMode="auto">
          <a:xfrm>
            <a:off x="323528" y="2420888"/>
            <a:ext cx="4418013" cy="2944813"/>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3"/>
                                        </p:tgtEl>
                                        <p:attrNameLst>
                                          <p:attrName>style.visibility</p:attrName>
                                        </p:attrNameLst>
                                      </p:cBhvr>
                                      <p:to>
                                        <p:strVal val="visible"/>
                                      </p:to>
                                    </p:set>
                                    <p:animEffect transition="in" filter="fade">
                                      <p:cBhvr>
                                        <p:cTn id="32"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pink.pdf"/>
  <p:tag name="ARTICULATE_AUDIO_TEMP" val="C:\Users\Playtech\AppData\Local\Temp\articulate\presenter\ae\audio\20130510175547\"/>
  <p:tag name="ARTICULATE_PROJECT_OPEN" val="1"/>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PRESENTER_VERSION" val="6"/>
  <p:tag name="PUBLISH_TITLE" val="pink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pink1\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PzaDmhF5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Feminine"/>
  <p:tag name="ANNOTATION_COUNT" val="0"/>
  <p:tag name="ARTICULATE_SLIDE_GUID" val="0d352e79-bbb1-4400-8521-81014a700314"/>
  <p:tag name="TIMELINE" val="3.70/12.20/35.80/62.2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Pink\slide5_1.mp3"/>
  <p:tag name="AUDIO_ID" val="314"/>
  <p:tag name="ELAPSEDTIME" val="69.171"/>
  <p:tag name="ARTICULATE_SLIDE_NAV" val="5"/>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36V3r7X8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new beginnings"/>
  <p:tag name="ANNOTATION_COUNT" val="0"/>
  <p:tag name="ARTICULATE_SLIDE_GUID" val="0d352e79-bbb1-4400-8521-81014a700315"/>
  <p:tag name="TIMELINE" val="3.20/6.20/9.70/13.80/18.3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Pink\slide6_1.mp3"/>
  <p:tag name="AUDIO_ID" val="315"/>
  <p:tag name="ELAPSEDTIME" val="50.355"/>
  <p:tag name="ARTICULATE_SLIDE_NAV" val="6"/>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vXdtDs90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emotional"/>
  <p:tag name="ANNOTATION_COUNT" val="0"/>
  <p:tag name="ARTICULATE_SLIDE_GUID" val="0d352e79-bbb1-4400-8521-81014a700316"/>
  <p:tag name="TIMELINE" val="6.60/15.9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Pink\slide7_1.mp3"/>
  <p:tag name="AUDIO_ID" val="316"/>
  <p:tag name="ELAPSEDTIME" val="20.667"/>
  <p:tag name="ARTICULATE_SLIDE_NAV" val="7"/>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b23VM5BX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0d352e79-bbb1-4400-8521-81014a700317"/>
  <p:tag name="ANNOTATION_COUNT" val="0"/>
  <p:tag name="TIMELINE" val="13.60/19.70/22.50/26.40/33.4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Pink\slide8_1.mp3"/>
  <p:tag name="AUDIO_ID" val="317"/>
  <p:tag name="ELAPSEDTIME" val="46.827"/>
  <p:tag name="ARTICULATE_SLIDE_NAV" val="8"/>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2S7pGDrp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NNOTATION_COUNT" val="0"/>
  <p:tag name="ARTICULATE_SLIDE_GUID" val="0d352e79-bbb1-4400-8521-81014a700318"/>
  <p:tag name="TIMELINE" val="2.90/6.40/14.70/16.30/21.80/26.6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Pink\slide9_1.mp3"/>
  <p:tag name="AUDIO_ID" val="318"/>
  <p:tag name="ELAPSEDTIME" val="31.587"/>
  <p:tag name="ARTICULATE_SLIDE_NAV" val="9"/>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W5Qp24CS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ANNOTATION_COUNT" val="0"/>
  <p:tag name="ARTICULATE_TITLE_TAG" val="Visiualisation"/>
  <p:tag name="TIMELINE" val="9.15"/>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AUDIO_IMPORT" val="C:\Users\Playtech\Documents\My Articulate Projects\CC module 1\Source files\Audio\Colour presentations\Pink\slide11_1.mp3"/>
  <p:tag name="AUDIO_ID" val="320"/>
  <p:tag name="ELAPSEDTIME" val="28.481"/>
  <p:tag name="ARTICULATE_SLIDE_NAV" val="1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FMpNbGQq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1" val="8226"/>
  <p:tag name="BULLET_2" val="8226"/>
  <p:tag name="BULLET_3"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Pink\Pink Meditation English Alison  FINAL 110 speed with Pauses.mp3"/>
  <p:tag name="AUDIO_ID" val="268"/>
  <p:tag name="ELAPSEDTIME" val="377.155"/>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Qh8YlgOL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6ApjzCrR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TIMELINE" val="24.10/30.10/0.00"/>
  <p:tag name="AUDIO_IMPORT" val="D:\Documents\My Articulate Projects\CC module 1\Source files\Audio\Colour presentations\aGENERAL\homework.mp3"/>
  <p:tag name="AUDIO_ID" val="269"/>
  <p:tag name="ELAPSEDTIME" val="42.073"/>
  <p:tag name="ARTICULATE_TITLE_TAG" val="Homework:"/>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ARTICULATE_SLIDE_NAV" val="2"/>
</p:tagLst>
</file>

<file path=ppt/tags/tag7.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750d7628-d4bd-4f26-9adc-69498a7e14d5"/>
  <p:tag name="AUDIO_IMPORT" val="D:\Documents\My Articulate Projects\CC module 1\Source files\Audio\Colour presentations\aGENERAL\presentation start.mp3"/>
  <p:tag name="AUDIO_ID" val="276"/>
  <p:tag name="ELAPSEDTIME" val="19.969"/>
  <p:tag name="ARTICULATE_TITLE_TAG" val="The Presentation"/>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RTICULATE_TITLE_TAG" val="womb"/>
  <p:tag name="ANNOTATION_COUNT" val="0"/>
  <p:tag name="TIMELINE" val="5.0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Pink\slide4_1.mp3"/>
  <p:tag name="AUDIO_ID" val="313"/>
  <p:tag name="ELAPSEDTIME" val="19.131"/>
  <p:tag name="ARTICULATE_SLIDE_NAV" val="4"/>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15413</TotalTime>
  <Words>741</Words>
  <Application>Microsoft Macintosh PowerPoint</Application>
  <PresentationFormat>On-screen Show (4:3)</PresentationFormat>
  <Paragraphs>69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Meditatie</vt:lpstr>
      <vt:lpstr>Notities:</vt:lpstr>
      <vt:lpstr>De Kleur Roze</vt:lpstr>
      <vt:lpstr>De Kleur Roze</vt:lpstr>
      <vt:lpstr>De Kleur Roze</vt:lpstr>
      <vt:lpstr>De Kleur Roze</vt:lpstr>
      <vt:lpstr>De Kleur Roze</vt:lpstr>
      <vt:lpstr>Roze persoonlijkheid</vt:lpstr>
      <vt:lpstr>Roze in marketing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Thelma van der Werff</cp:lastModifiedBy>
  <cp:revision>542</cp:revision>
  <dcterms:created xsi:type="dcterms:W3CDTF">2011-03-24T22:59:10Z</dcterms:created>
  <dcterms:modified xsi:type="dcterms:W3CDTF">2019-05-22T03:01:16Z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A641FF90-17A7-4F15-85CE-7953319D0253</vt:lpwstr>
  </property>
  <property fmtid="{D5CDD505-2E9C-101B-9397-08002B2CF9AE}" pid="5" name="ArticulateProjectFull">
    <vt:lpwstr>C:\Users\Playtech\Documents\My Articulate Projects\CC module 1\Source files\PPT files\pink1.ppta</vt:lpwstr>
  </property>
</Properties>
</file>