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324" r:id="rId3"/>
    <p:sldId id="276" r:id="rId4"/>
    <p:sldId id="313" r:id="rId5"/>
    <p:sldId id="314" r:id="rId6"/>
    <p:sldId id="315" r:id="rId7"/>
    <p:sldId id="316" r:id="rId8"/>
    <p:sldId id="317" r:id="rId9"/>
    <p:sldId id="318" r:id="rId10"/>
    <p:sldId id="319" r:id="rId11"/>
    <p:sldId id="320" r:id="rId12"/>
    <p:sldId id="321" r:id="rId13"/>
    <p:sldId id="323"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mZPJREZdoaUXEWZJnvf3kQ==" hashData="FAhZJW0Qf8pIMpSms0E7TU+sbb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57557" autoAdjust="0"/>
  </p:normalViewPr>
  <p:slideViewPr>
    <p:cSldViewPr>
      <p:cViewPr varScale="1">
        <p:scale>
          <a:sx n="53" d="100"/>
          <a:sy n="53" d="100"/>
        </p:scale>
        <p:origin x="2640" y="168"/>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a:t>
            </a:fld>
            <a:endParaRPr lang="en-US"/>
          </a:p>
        </p:txBody>
      </p:sp>
    </p:spTree>
    <p:extLst>
      <p:ext uri="{BB962C8B-B14F-4D97-AF65-F5344CB8AC3E}">
        <p14:creationId xmlns:p14="http://schemas.microsoft.com/office/powerpoint/2010/main" val="314321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49599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Een </a:t>
            </a:r>
            <a:r>
              <a:rPr lang="nl-NL" dirty="0">
                <a:ea typeface="ＭＳ Ｐゴシック" pitchFamily="34" charset="-128"/>
              </a:rPr>
              <a:t>paarse persoonlijkheid is een </a:t>
            </a:r>
            <a:r>
              <a:rPr lang="en-NZ" dirty="0">
                <a:ea typeface="ＭＳ Ｐゴシック" pitchFamily="34" charset="-128"/>
              </a:rPr>
              <a:t>intu</a:t>
            </a:r>
            <a:r>
              <a:rPr lang="nl-NL" dirty="0" err="1">
                <a:ea typeface="ＭＳ Ｐゴシック" pitchFamily="34" charset="-128"/>
              </a:rPr>
              <a:t>ïtief</a:t>
            </a:r>
            <a:r>
              <a:rPr lang="en-NZ" baseline="0" dirty="0">
                <a:ea typeface="ＭＳ Ｐゴシック" pitchFamily="34" charset="-128"/>
              </a:rPr>
              <a:t> persoon met vaak sterke psychische capaciteiten. Ze zijn denkers die anderen kunnen inspireren, onderwijzen en helpen. Ze zijn humanitair met grote mentale kracht en inspiratie en hebben hoge idealen en willen graag in dienst staan van de mensheid en deze verder helpen. Ze zijn creatief en artistiek en hebben vaak een hele unieke manier van werken of dingen doen. Ze zijn zieners en kunnen hun eigen psychische en spirituele gaven ontwikkelen. Het is belangrijk voor hun om hun doel voor ogen te houden en gefocussed in het leven te staan, om zichzelf, anderen en / of de planeet te verbeteren.</a:t>
            </a:r>
          </a:p>
          <a:p>
            <a:endParaRPr lang="en-NZ" dirty="0">
              <a:ea typeface="ＭＳ Ｐゴシック" pitchFamily="34" charset="-128"/>
            </a:endParaRPr>
          </a:p>
          <a:p>
            <a:r>
              <a:rPr lang="en-NZ" dirty="0">
                <a:ea typeface="ＭＳ Ｐゴシック" pitchFamily="34" charset="-128"/>
              </a:rPr>
              <a:t>Ze</a:t>
            </a:r>
            <a:r>
              <a:rPr lang="en-NZ" baseline="0" dirty="0">
                <a:ea typeface="ＭＳ Ｐゴシック" pitchFamily="34" charset="-128"/>
              </a:rPr>
              <a:t> hebben een charismatische en magnetische persoonlijkheid en als ze hun focus houden op hun visie dan kunnen ze anderen inspireren en hun doelen bereiken, hun visie tot werkelijkheid brengen. Ze vertrouwen op hun innerlijke begeleiding.</a:t>
            </a:r>
            <a:endParaRPr lang="en-AU" dirty="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DA8953FF-31DA-4062-BF78-9D1B35B45364}" type="slidenum">
              <a:rPr lang="en-US"/>
              <a:pPr/>
              <a:t>10</a:t>
            </a:fld>
            <a:endParaRPr lang="en-US"/>
          </a:p>
        </p:txBody>
      </p:sp>
    </p:spTree>
    <p:extLst>
      <p:ext uri="{BB962C8B-B14F-4D97-AF65-F5344CB8AC3E}">
        <p14:creationId xmlns:p14="http://schemas.microsoft.com/office/powerpoint/2010/main" val="95775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Paars voedsel heeft een zuiverende en kalmerende uitwerking</a:t>
            </a:r>
            <a:r>
              <a:rPr lang="en-NZ" baseline="0" dirty="0">
                <a:ea typeface="ＭＳ Ｐゴシック" pitchFamily="34" charset="-128"/>
              </a:rPr>
              <a:t> op het lichaam. Paars voedsel kan helpen bij alle vormen van neuros</a:t>
            </a:r>
            <a:r>
              <a:rPr lang="nl-NL" baseline="0" dirty="0">
                <a:ea typeface="ＭＳ Ｐゴシック" pitchFamily="34" charset="-128"/>
              </a:rPr>
              <a:t>es.</a:t>
            </a:r>
            <a:r>
              <a:rPr lang="en-NZ" baseline="0" dirty="0">
                <a:ea typeface="ＭＳ Ｐゴシック" pitchFamily="34" charset="-128"/>
              </a:rPr>
              <a:t> Het ontspant de geest en heeft een hypnotische en narcotische uitwerking op het lichaam. Het bestrijdt ook bacteri</a:t>
            </a:r>
            <a:r>
              <a:rPr lang="nl-NL" baseline="0" dirty="0" err="1">
                <a:ea typeface="ＭＳ Ｐゴシック" pitchFamily="34" charset="-128"/>
              </a:rPr>
              <a:t>ën</a:t>
            </a:r>
            <a:r>
              <a:rPr lang="nl-NL" baseline="0" dirty="0">
                <a:ea typeface="ＭＳ Ｐゴシック" pitchFamily="34" charset="-128"/>
              </a:rPr>
              <a:t>.</a:t>
            </a:r>
            <a:endParaRPr lang="en-US" u="sng" dirty="0">
              <a:ea typeface="ＭＳ Ｐゴシック" pitchFamily="34"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2B23C929-1530-43A4-81FF-8F6AE0BC42D1}" type="slidenum">
              <a:rPr lang="en-US"/>
              <a:pPr/>
              <a:t>11</a:t>
            </a:fld>
            <a:endParaRPr lang="en-US"/>
          </a:p>
        </p:txBody>
      </p:sp>
    </p:spTree>
    <p:extLst>
      <p:ext uri="{BB962C8B-B14F-4D97-AF65-F5344CB8AC3E}">
        <p14:creationId xmlns:p14="http://schemas.microsoft.com/office/powerpoint/2010/main" val="160280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Paars is de kleur van spiritualiteit, intelligentie</a:t>
            </a:r>
            <a:r>
              <a:rPr lang="en-NZ" baseline="0" dirty="0">
                <a:ea typeface="ＭＳ Ｐゴシック" pitchFamily="34" charset="-128"/>
              </a:rPr>
              <a:t> en rijkdom. Het heeft ook een koninklijke uitstraling en </a:t>
            </a:r>
            <a:r>
              <a:rPr lang="nl-NL" baseline="0" dirty="0">
                <a:ea typeface="ＭＳ Ｐゴシック" pitchFamily="34" charset="-128"/>
              </a:rPr>
              <a:t>is </a:t>
            </a:r>
            <a:r>
              <a:rPr lang="en-NZ" baseline="0" dirty="0">
                <a:ea typeface="ＭＳ Ｐゴシック" pitchFamily="34" charset="-128"/>
              </a:rPr>
              <a:t>tevens sentimenteel, creatief en verfijnd. Als je Cadbury chocolade koopt in de paarse verpakking dan geeft het een gevoel van luxe en rijkdom. </a:t>
            </a:r>
          </a:p>
          <a:p>
            <a:r>
              <a:rPr lang="nl-NL" baseline="0" dirty="0">
                <a:ea typeface="ＭＳ Ｐゴシック" pitchFamily="34" charset="-128"/>
              </a:rPr>
              <a:t>Omdat de kleur paars</a:t>
            </a:r>
            <a:r>
              <a:rPr lang="en-NZ" baseline="0" dirty="0">
                <a:ea typeface="ＭＳ Ｐゴシック" pitchFamily="34" charset="-128"/>
              </a:rPr>
              <a:t> geassocieerd wordt met koningen en koniginnen wordt het ook geassocieerd met voorspoed en verfijning. Produkten die verpakt worden in donker paars worden meer op waarde geschat dan produkten in andere kleuren.</a:t>
            </a:r>
          </a:p>
          <a:p>
            <a:r>
              <a:rPr lang="en-NZ" baseline="0" dirty="0">
                <a:ea typeface="ＭＳ Ｐゴシック" pitchFamily="34" charset="-128"/>
              </a:rPr>
              <a:t>Paars is ook de </a:t>
            </a:r>
            <a:r>
              <a:rPr lang="nl-NL" baseline="0" dirty="0">
                <a:ea typeface="ＭＳ Ｐゴシック" pitchFamily="34" charset="-128"/>
              </a:rPr>
              <a:t>kleur van </a:t>
            </a:r>
            <a:r>
              <a:rPr lang="en-NZ" baseline="0" dirty="0">
                <a:ea typeface="ＭＳ Ｐゴシック" pitchFamily="34" charset="-128"/>
              </a:rPr>
              <a:t>New Age</a:t>
            </a:r>
            <a:r>
              <a:rPr lang="nl-NL" baseline="0" dirty="0">
                <a:ea typeface="ＭＳ Ｐゴシック" pitchFamily="34" charset="-128"/>
              </a:rPr>
              <a:t>. De </a:t>
            </a:r>
            <a:r>
              <a:rPr lang="en-NZ" baseline="0" dirty="0">
                <a:ea typeface="ＭＳ Ｐゴシック" pitchFamily="34" charset="-128"/>
              </a:rPr>
              <a:t>kleur </a:t>
            </a:r>
            <a:r>
              <a:rPr lang="nl-NL" baseline="0" dirty="0">
                <a:ea typeface="ＭＳ Ｐゴシック" pitchFamily="34" charset="-128"/>
              </a:rPr>
              <a:t>paars</a:t>
            </a:r>
            <a:r>
              <a:rPr lang="en-NZ" baseline="0" dirty="0">
                <a:ea typeface="ＭＳ Ｐゴシック" pitchFamily="34" charset="-128"/>
              </a:rPr>
              <a:t> wordt gebruikt om</a:t>
            </a:r>
            <a:r>
              <a:rPr lang="nl-NL" baseline="0" dirty="0">
                <a:ea typeface="ＭＳ Ｐゴシック" pitchFamily="34" charset="-128"/>
              </a:rPr>
              <a:t> de nieuwste</a:t>
            </a:r>
            <a:r>
              <a:rPr lang="en-NZ" baseline="0" dirty="0">
                <a:ea typeface="ＭＳ Ｐゴシック" pitchFamily="34" charset="-128"/>
              </a:rPr>
              <a:t> technologi</a:t>
            </a:r>
            <a:r>
              <a:rPr lang="nl-NL" baseline="0" dirty="0" err="1">
                <a:ea typeface="ＭＳ Ｐゴシック" pitchFamily="34" charset="-128"/>
              </a:rPr>
              <a:t>sche</a:t>
            </a:r>
            <a:r>
              <a:rPr lang="nl-NL" baseline="0" dirty="0">
                <a:ea typeface="ＭＳ Ｐゴシック" pitchFamily="34" charset="-128"/>
              </a:rPr>
              <a:t> ontwikkelingen</a:t>
            </a:r>
            <a:r>
              <a:rPr lang="en-NZ" baseline="0" dirty="0">
                <a:ea typeface="ＭＳ Ｐゴシック" pitchFamily="34" charset="-128"/>
              </a:rPr>
              <a:t> te promoten</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Deze kleur geeft </a:t>
            </a:r>
            <a:r>
              <a:rPr lang="en-NZ" baseline="0" dirty="0">
                <a:ea typeface="ＭＳ Ｐゴシック" pitchFamily="34" charset="-128"/>
              </a:rPr>
              <a:t>een gevoel van exclusiviteit</a:t>
            </a:r>
            <a:r>
              <a:rPr lang="nl-NL" baseline="0" dirty="0">
                <a:ea typeface="ＭＳ Ｐゴシック" pitchFamily="34" charset="-128"/>
              </a:rPr>
              <a:t>.</a:t>
            </a:r>
            <a:endParaRPr lang="en-US" u="sng" dirty="0">
              <a:ea typeface="ＭＳ Ｐゴシック" pitchFamily="34" charset="-128"/>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864EA3E5-B1E8-4828-9600-B6DE0658E244}" type="slidenum">
              <a:rPr lang="en-US"/>
              <a:pPr/>
              <a:t>12</a:t>
            </a:fld>
            <a:endParaRPr lang="en-US"/>
          </a:p>
        </p:txBody>
      </p:sp>
    </p:spTree>
    <p:extLst>
      <p:ext uri="{BB962C8B-B14F-4D97-AF65-F5344CB8AC3E}">
        <p14:creationId xmlns:p14="http://schemas.microsoft.com/office/powerpoint/2010/main" val="30187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err="1">
                <a:ea typeface="ＭＳ Ｐゴシック" pitchFamily="34" charset="-128"/>
              </a:rPr>
              <a:t>Stel</a:t>
            </a:r>
            <a:r>
              <a:rPr lang="en-US" dirty="0">
                <a:ea typeface="ＭＳ Ｐゴシック" pitchFamily="34" charset="-128"/>
              </a:rPr>
              <a:t> je </a:t>
            </a:r>
            <a:r>
              <a:rPr lang="en-US" dirty="0" err="1">
                <a:ea typeface="ＭＳ Ｐゴシック" pitchFamily="34" charset="-128"/>
              </a:rPr>
              <a:t>een</a:t>
            </a:r>
            <a:r>
              <a:rPr lang="en-US" dirty="0">
                <a:ea typeface="ＭＳ Ｐゴシック" pitchFamily="34" charset="-128"/>
              </a:rPr>
              <a:t> </a:t>
            </a:r>
            <a:r>
              <a:rPr lang="nl-NL" baseline="0" dirty="0">
                <a:ea typeface="ＭＳ Ｐゴシック" pitchFamily="34" charset="-128"/>
              </a:rPr>
              <a:t>Romeinse</a:t>
            </a:r>
            <a:r>
              <a:rPr lang="en-US" baseline="0" dirty="0">
                <a:ea typeface="ＭＳ Ｐゴシック" pitchFamily="34" charset="-128"/>
              </a:rPr>
              <a:t> </a:t>
            </a:r>
            <a:r>
              <a:rPr lang="nl-NL" baseline="0" dirty="0">
                <a:ea typeface="ＭＳ Ｐゴシック" pitchFamily="34" charset="-128"/>
              </a:rPr>
              <a:t>keizer</a:t>
            </a:r>
            <a:r>
              <a:rPr lang="en-US" baseline="0" dirty="0">
                <a:ea typeface="ＭＳ Ｐゴシック" pitchFamily="34" charset="-128"/>
              </a:rPr>
              <a:t> voor die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grote</a:t>
            </a:r>
            <a:r>
              <a:rPr lang="en-US" baseline="0" dirty="0">
                <a:ea typeface="ＭＳ Ｐゴシック" pitchFamily="34" charset="-128"/>
              </a:rPr>
              <a:t> </a:t>
            </a:r>
            <a:r>
              <a:rPr lang="en-US" baseline="0" dirty="0" err="1">
                <a:ea typeface="ＭＳ Ｐゴシック" pitchFamily="34" charset="-128"/>
              </a:rPr>
              <a:t>menigte</a:t>
            </a:r>
            <a:r>
              <a:rPr lang="en-US" baseline="0" dirty="0">
                <a:ea typeface="ＭＳ Ｐゴシック" pitchFamily="34" charset="-128"/>
              </a:rPr>
              <a:t> </a:t>
            </a:r>
            <a:r>
              <a:rPr lang="en-US" baseline="0" dirty="0" err="1">
                <a:ea typeface="ＭＳ Ｐゴシック" pitchFamily="34" charset="-128"/>
              </a:rPr>
              <a:t>toespreekt</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draagt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paars</a:t>
            </a:r>
            <a:r>
              <a:rPr lang="en-US" baseline="0" dirty="0">
                <a:ea typeface="ＭＳ Ｐゴシック" pitchFamily="34" charset="-128"/>
              </a:rPr>
              <a:t> </a:t>
            </a:r>
            <a:r>
              <a:rPr lang="en-US" baseline="0" dirty="0" err="1">
                <a:ea typeface="ＭＳ Ｐゴシック" pitchFamily="34" charset="-128"/>
              </a:rPr>
              <a:t>tuniek</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heeft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visie</a:t>
            </a:r>
            <a:r>
              <a:rPr lang="en-US" baseline="0" dirty="0">
                <a:ea typeface="ＭＳ Ｐゴシック" pitchFamily="34" charset="-128"/>
              </a:rPr>
              <a:t> voor de </a:t>
            </a:r>
            <a:r>
              <a:rPr lang="en-US" baseline="0" dirty="0" err="1">
                <a:ea typeface="ＭＳ Ｐゴシック" pitchFamily="34" charset="-128"/>
              </a:rPr>
              <a:t>toekomst</a:t>
            </a:r>
            <a:r>
              <a:rPr lang="en-US" baseline="0" dirty="0">
                <a:ea typeface="ＭＳ Ｐゴシック" pitchFamily="34" charset="-128"/>
              </a:rPr>
              <a:t> en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deelt</a:t>
            </a:r>
            <a:r>
              <a:rPr lang="en-US" baseline="0" dirty="0">
                <a:ea typeface="ＭＳ Ｐゴシック" pitchFamily="34" charset="-128"/>
              </a:rPr>
              <a:t> </a:t>
            </a:r>
            <a:r>
              <a:rPr lang="en-US" baseline="0" dirty="0" err="1">
                <a:ea typeface="ＭＳ Ｐゴシック" pitchFamily="34" charset="-128"/>
              </a:rPr>
              <a:t>deze</a:t>
            </a:r>
            <a:r>
              <a:rPr lang="en-US" baseline="0" dirty="0">
                <a:ea typeface="ＭＳ Ｐゴシック" pitchFamily="34" charset="-128"/>
              </a:rPr>
              <a:t> </a:t>
            </a:r>
            <a:r>
              <a:rPr lang="en-US" baseline="0" dirty="0" err="1">
                <a:ea typeface="ＭＳ Ｐゴシック" pitchFamily="34" charset="-128"/>
              </a:rPr>
              <a:t>idee</a:t>
            </a:r>
            <a:r>
              <a:rPr lang="nl-NL" baseline="0" dirty="0" err="1">
                <a:ea typeface="ＭＳ Ｐゴシック" pitchFamily="34" charset="-128"/>
              </a:rPr>
              <a:t>ën</a:t>
            </a:r>
            <a:r>
              <a:rPr lang="nl-NL" baseline="0" dirty="0">
                <a:ea typeface="ＭＳ Ｐゴシック" pitchFamily="34" charset="-128"/>
              </a:rPr>
              <a:t> </a:t>
            </a:r>
            <a:r>
              <a:rPr lang="en-US" baseline="0" dirty="0">
                <a:ea typeface="ＭＳ Ｐゴシック" pitchFamily="34" charset="-128"/>
              </a:rPr>
              <a:t>met de </a:t>
            </a:r>
            <a:r>
              <a:rPr lang="en-US" baseline="0" dirty="0" err="1">
                <a:ea typeface="ＭＳ Ｐゴシック" pitchFamily="34" charset="-128"/>
              </a:rPr>
              <a:t>toehoorders</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heeft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onafgemaakt</a:t>
            </a:r>
            <a:r>
              <a:rPr lang="en-US" baseline="0" dirty="0">
                <a:ea typeface="ＭＳ Ｐゴシック" pitchFamily="34" charset="-128"/>
              </a:rPr>
              <a:t> </a:t>
            </a:r>
            <a:r>
              <a:rPr lang="en-US" baseline="0" dirty="0" err="1">
                <a:ea typeface="ＭＳ Ｐゴシック" pitchFamily="34" charset="-128"/>
              </a:rPr>
              <a:t>schilderij</a:t>
            </a:r>
            <a:r>
              <a:rPr lang="en-US" baseline="0" dirty="0">
                <a:ea typeface="ＭＳ Ｐゴシック" pitchFamily="34" charset="-128"/>
              </a:rPr>
              <a:t> op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ezel</a:t>
            </a:r>
            <a:r>
              <a:rPr lang="en-US" baseline="0" dirty="0">
                <a:ea typeface="ＭＳ Ｐゴシック" pitchFamily="34" charset="-128"/>
              </a:rPr>
              <a:t> en de </a:t>
            </a:r>
            <a:r>
              <a:rPr lang="en-US" baseline="0" dirty="0" err="1">
                <a:ea typeface="ＭＳ Ｐゴシック" pitchFamily="34" charset="-128"/>
              </a:rPr>
              <a:t>kwast</a:t>
            </a:r>
            <a:r>
              <a:rPr lang="en-US" baseline="0" dirty="0">
                <a:ea typeface="ＭＳ Ｐゴシック" pitchFamily="34" charset="-128"/>
              </a:rPr>
              <a:t> in </a:t>
            </a:r>
            <a:r>
              <a:rPr lang="en-US" baseline="0" dirty="0" err="1">
                <a:ea typeface="ＭＳ Ｐゴシック" pitchFamily="34" charset="-128"/>
              </a:rPr>
              <a:t>zijn</a:t>
            </a:r>
            <a:r>
              <a:rPr lang="en-US" baseline="0" dirty="0">
                <a:ea typeface="ＭＳ Ｐゴシック" pitchFamily="34" charset="-128"/>
              </a:rPr>
              <a:t> hand.</a:t>
            </a:r>
            <a:endParaRPr lang="en-US" dirty="0">
              <a:ea typeface="ＭＳ Ｐゴシック" pitchFamily="34" charset="-128"/>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3C10B602-51F1-4ECB-9F53-BB28692FD234}" type="slidenum">
              <a:rPr lang="en-US"/>
              <a:pPr/>
              <a:t>13</a:t>
            </a:fld>
            <a:endParaRPr lang="en-US"/>
          </a:p>
        </p:txBody>
      </p:sp>
    </p:spTree>
    <p:extLst>
      <p:ext uri="{BB962C8B-B14F-4D97-AF65-F5344CB8AC3E}">
        <p14:creationId xmlns:p14="http://schemas.microsoft.com/office/powerpoint/2010/main" val="127628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custDataLst>
              <p:tags r:id="rId1"/>
            </p:custDataLst>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pPr>
            <a:r>
              <a:rPr lang="en-US" dirty="0" err="1">
                <a:latin typeface="Calibri" charset="0"/>
                <a:ea typeface="Times New Roman" charset="0"/>
              </a:rPr>
              <a:t>Laat</a:t>
            </a:r>
            <a:r>
              <a:rPr lang="en-US" dirty="0">
                <a:latin typeface="Calibri" charset="0"/>
                <a:ea typeface="Times New Roman" charset="0"/>
              </a:rPr>
              <a:t> de </a:t>
            </a:r>
            <a:r>
              <a:rPr lang="en-US" dirty="0" err="1">
                <a:latin typeface="Calibri" charset="0"/>
                <a:ea typeface="Times New Roman" charset="0"/>
              </a:rPr>
              <a:t>cursisten</a:t>
            </a:r>
            <a:r>
              <a:rPr lang="en-US" dirty="0">
                <a:latin typeface="Calibri" charset="0"/>
                <a:ea typeface="Times New Roman" charset="0"/>
              </a:rPr>
              <a:t> hun </a:t>
            </a:r>
            <a:r>
              <a:rPr lang="en-US" dirty="0" err="1">
                <a:latin typeface="Calibri" charset="0"/>
                <a:ea typeface="Times New Roman" charset="0"/>
              </a:rPr>
              <a:t>ervaringen</a:t>
            </a:r>
            <a:r>
              <a:rPr lang="en-US" dirty="0">
                <a:latin typeface="Calibri" charset="0"/>
                <a:ea typeface="Times New Roman" charset="0"/>
              </a:rPr>
              <a:t> </a:t>
            </a:r>
            <a:r>
              <a:rPr lang="en-US" dirty="0" err="1">
                <a:latin typeface="Calibri" charset="0"/>
                <a:ea typeface="Times New Roman" charset="0"/>
              </a:rPr>
              <a:t>gedurende</a:t>
            </a:r>
            <a:r>
              <a:rPr lang="en-US" dirty="0">
                <a:latin typeface="Calibri" charset="0"/>
                <a:ea typeface="Times New Roman" charset="0"/>
              </a:rPr>
              <a:t> </a:t>
            </a:r>
            <a:r>
              <a:rPr lang="en-US" dirty="0" err="1">
                <a:latin typeface="Calibri" charset="0"/>
                <a:ea typeface="Times New Roman" charset="0"/>
              </a:rPr>
              <a:t>deze</a:t>
            </a:r>
            <a:r>
              <a:rPr lang="en-US" dirty="0">
                <a:latin typeface="Calibri" charset="0"/>
                <a:ea typeface="Times New Roman" charset="0"/>
              </a:rPr>
              <a:t> </a:t>
            </a:r>
            <a:r>
              <a:rPr lang="en-US" dirty="0" err="1">
                <a:latin typeface="Calibri" charset="0"/>
                <a:ea typeface="Times New Roman" charset="0"/>
              </a:rPr>
              <a:t>meditatie</a:t>
            </a:r>
            <a:r>
              <a:rPr lang="en-US" dirty="0">
                <a:latin typeface="Calibri" charset="0"/>
                <a:ea typeface="Times New Roman" charset="0"/>
              </a:rPr>
              <a:t> </a:t>
            </a:r>
            <a:r>
              <a:rPr lang="en-US" dirty="0" err="1">
                <a:latin typeface="Calibri" charset="0"/>
                <a:ea typeface="Times New Roman" charset="0"/>
              </a:rPr>
              <a:t>opschrijven</a:t>
            </a:r>
            <a:r>
              <a:rPr lang="en-US" dirty="0">
                <a:latin typeface="Calibri" charset="0"/>
                <a:ea typeface="Times New Roman" charset="0"/>
              </a:rPr>
              <a:t>.</a:t>
            </a:r>
          </a:p>
          <a:p>
            <a:pPr eaLnBrk="1" hangingPunct="1">
              <a:lnSpc>
                <a:spcPct val="115000"/>
              </a:lnSpc>
              <a:spcBef>
                <a:spcPct val="0"/>
              </a:spcBef>
            </a:pPr>
            <a:r>
              <a:rPr lang="en-US" dirty="0" err="1">
                <a:latin typeface="Calibri" charset="0"/>
                <a:ea typeface="Times New Roman" charset="0"/>
              </a:rPr>
              <a:t>Tevens</a:t>
            </a:r>
            <a:r>
              <a:rPr lang="en-US" dirty="0">
                <a:latin typeface="Calibri" charset="0"/>
                <a:ea typeface="Times New Roman" charset="0"/>
              </a:rPr>
              <a:t> </a:t>
            </a:r>
            <a:r>
              <a:rPr lang="en-US" dirty="0" err="1">
                <a:latin typeface="Calibri" charset="0"/>
                <a:ea typeface="Times New Roman" charset="0"/>
              </a:rPr>
              <a:t>kun</a:t>
            </a:r>
            <a:r>
              <a:rPr lang="en-US" dirty="0">
                <a:latin typeface="Calibri" charset="0"/>
                <a:ea typeface="Times New Roman" charset="0"/>
              </a:rPr>
              <a:t> je </a:t>
            </a:r>
            <a:r>
              <a:rPr lang="en-US" dirty="0" err="1">
                <a:latin typeface="Calibri" charset="0"/>
                <a:ea typeface="Times New Roman" charset="0"/>
              </a:rPr>
              <a:t>vragen</a:t>
            </a:r>
            <a:r>
              <a:rPr lang="en-US" dirty="0">
                <a:latin typeface="Calibri" charset="0"/>
                <a:ea typeface="Times New Roman" charset="0"/>
              </a:rPr>
              <a:t> </a:t>
            </a:r>
            <a:r>
              <a:rPr lang="en-US" dirty="0" err="1">
                <a:latin typeface="Calibri" charset="0"/>
                <a:ea typeface="Times New Roman" charset="0"/>
              </a:rPr>
              <a:t>om</a:t>
            </a:r>
            <a:r>
              <a:rPr lang="en-US" dirty="0">
                <a:latin typeface="Calibri" charset="0"/>
                <a:ea typeface="Times New Roman" charset="0"/>
              </a:rPr>
              <a:t> op </a:t>
            </a:r>
            <a:r>
              <a:rPr lang="en-US" dirty="0" err="1">
                <a:latin typeface="Calibri" charset="0"/>
                <a:ea typeface="Times New Roman" charset="0"/>
              </a:rPr>
              <a:t>te</a:t>
            </a:r>
            <a:r>
              <a:rPr lang="en-US" dirty="0">
                <a:latin typeface="Calibri" charset="0"/>
                <a:ea typeface="Times New Roman" charset="0"/>
              </a:rPr>
              <a:t> </a:t>
            </a:r>
            <a:r>
              <a:rPr lang="en-US" dirty="0" err="1">
                <a:latin typeface="Calibri" charset="0"/>
                <a:ea typeface="Times New Roman" charset="0"/>
              </a:rPr>
              <a:t>schrijven</a:t>
            </a:r>
            <a:r>
              <a:rPr lang="en-US" dirty="0">
                <a:latin typeface="Calibri" charset="0"/>
                <a:ea typeface="Times New Roman" charset="0"/>
              </a:rPr>
              <a:t> </a:t>
            </a:r>
            <a:r>
              <a:rPr lang="en-US" dirty="0" err="1">
                <a:latin typeface="Calibri" charset="0"/>
                <a:ea typeface="Times New Roman" charset="0"/>
              </a:rPr>
              <a:t>waaraan</a:t>
            </a:r>
            <a:r>
              <a:rPr lang="en-US" dirty="0">
                <a:latin typeface="Calibri" charset="0"/>
                <a:ea typeface="Times New Roman" charset="0"/>
              </a:rPr>
              <a:t> </a:t>
            </a:r>
            <a:r>
              <a:rPr lang="en-US" dirty="0" err="1">
                <a:latin typeface="Calibri" charset="0"/>
                <a:ea typeface="Times New Roman" charset="0"/>
              </a:rPr>
              <a:t>ze</a:t>
            </a:r>
            <a:r>
              <a:rPr lang="en-US" dirty="0">
                <a:latin typeface="Calibri" charset="0"/>
                <a:ea typeface="Times New Roman" charset="0"/>
              </a:rPr>
              <a:t> </a:t>
            </a:r>
            <a:r>
              <a:rPr lang="en-US" dirty="0" err="1">
                <a:latin typeface="Calibri" charset="0"/>
                <a:ea typeface="Times New Roman" charset="0"/>
              </a:rPr>
              <a:t>deze</a:t>
            </a:r>
            <a:r>
              <a:rPr lang="en-US" dirty="0">
                <a:latin typeface="Calibri" charset="0"/>
                <a:ea typeface="Times New Roman" charset="0"/>
              </a:rPr>
              <a:t> kleur </a:t>
            </a:r>
            <a:r>
              <a:rPr lang="en-US" dirty="0" err="1">
                <a:latin typeface="Calibri" charset="0"/>
                <a:ea typeface="Times New Roman" charset="0"/>
              </a:rPr>
              <a:t>relateren</a:t>
            </a:r>
            <a:r>
              <a:rPr lang="en-US" dirty="0">
                <a:latin typeface="Calibri" charset="0"/>
                <a:ea typeface="Times New Roman" charset="0"/>
              </a:rPr>
              <a:t> of </a:t>
            </a:r>
            <a:r>
              <a:rPr lang="en-US" dirty="0" err="1">
                <a:latin typeface="Calibri" charset="0"/>
                <a:ea typeface="Times New Roman" charset="0"/>
              </a:rPr>
              <a:t>waaraan</a:t>
            </a:r>
            <a:r>
              <a:rPr lang="en-US" dirty="0">
                <a:latin typeface="Calibri" charset="0"/>
                <a:ea typeface="Times New Roman" charset="0"/>
              </a:rPr>
              <a:t> </a:t>
            </a:r>
            <a:r>
              <a:rPr lang="en-US" dirty="0" err="1">
                <a:latin typeface="Calibri" charset="0"/>
                <a:ea typeface="Times New Roman" charset="0"/>
              </a:rPr>
              <a:t>deze</a:t>
            </a:r>
            <a:r>
              <a:rPr lang="en-US" dirty="0">
                <a:latin typeface="Calibri" charset="0"/>
                <a:ea typeface="Times New Roman" charset="0"/>
              </a:rPr>
              <a:t> kleur hun</a:t>
            </a:r>
            <a:r>
              <a:rPr lang="nl-NL" dirty="0">
                <a:latin typeface="Calibri" charset="0"/>
                <a:ea typeface="Times New Roman" charset="0"/>
              </a:rPr>
              <a:t> doet</a:t>
            </a:r>
            <a:r>
              <a:rPr lang="en-US" dirty="0">
                <a:latin typeface="Calibri" charset="0"/>
                <a:ea typeface="Times New Roman" charset="0"/>
              </a:rPr>
              <a:t> </a:t>
            </a:r>
            <a:r>
              <a:rPr lang="en-US" dirty="0" err="1">
                <a:latin typeface="Calibri" charset="0"/>
                <a:ea typeface="Times New Roman" charset="0"/>
              </a:rPr>
              <a:t>denken</a:t>
            </a:r>
            <a:r>
              <a:rPr lang="en-US" dirty="0">
                <a:latin typeface="Calibri" charset="0"/>
                <a:ea typeface="Times New Roman" charset="0"/>
              </a:rPr>
              <a:t>.</a:t>
            </a:r>
          </a:p>
          <a:p>
            <a:pPr eaLnBrk="1" hangingPunct="1">
              <a:lnSpc>
                <a:spcPct val="115000"/>
              </a:lnSpc>
              <a:spcBef>
                <a:spcPct val="0"/>
              </a:spcBef>
            </a:pPr>
            <a:endParaRPr lang="en-US" dirty="0">
              <a:latin typeface="Calibri" charset="0"/>
              <a:ea typeface="Times New Roman" charset="0"/>
            </a:endParaRPr>
          </a:p>
          <a:p>
            <a:pPr eaLnBrk="1" hangingPunct="1">
              <a:lnSpc>
                <a:spcPct val="115000"/>
              </a:lnSpc>
              <a:spcBef>
                <a:spcPct val="0"/>
              </a:spcBef>
            </a:pPr>
            <a:r>
              <a:rPr lang="en-US" dirty="0" err="1">
                <a:latin typeface="Calibri" charset="0"/>
                <a:ea typeface="Times New Roman" charset="0"/>
              </a:rPr>
              <a:t>Indien</a:t>
            </a:r>
            <a:r>
              <a:rPr lang="en-US" dirty="0">
                <a:latin typeface="Calibri" charset="0"/>
                <a:ea typeface="Times New Roman" charset="0"/>
              </a:rPr>
              <a:t> </a:t>
            </a:r>
            <a:r>
              <a:rPr lang="en-US" dirty="0" err="1">
                <a:latin typeface="Calibri" charset="0"/>
                <a:ea typeface="Times New Roman" charset="0"/>
              </a:rPr>
              <a:t>gewenst</a:t>
            </a:r>
            <a:r>
              <a:rPr lang="en-US" dirty="0">
                <a:latin typeface="Calibri" charset="0"/>
                <a:ea typeface="Times New Roman" charset="0"/>
              </a:rPr>
              <a:t> </a:t>
            </a:r>
            <a:r>
              <a:rPr lang="nl-NL" dirty="0">
                <a:latin typeface="Calibri" charset="0"/>
                <a:ea typeface="Times New Roman" charset="0"/>
              </a:rPr>
              <a:t>kunnen</a:t>
            </a:r>
            <a:r>
              <a:rPr lang="en-US" dirty="0">
                <a:latin typeface="Calibri" charset="0"/>
                <a:ea typeface="Times New Roman" charset="0"/>
              </a:rPr>
              <a:t> de </a:t>
            </a:r>
            <a:r>
              <a:rPr lang="en-US" dirty="0" err="1">
                <a:latin typeface="Calibri" charset="0"/>
                <a:ea typeface="Times New Roman" charset="0"/>
              </a:rPr>
              <a:t>ervaringen</a:t>
            </a:r>
            <a:r>
              <a:rPr lang="en-US" dirty="0">
                <a:latin typeface="Calibri" charset="0"/>
                <a:ea typeface="Times New Roman" charset="0"/>
              </a:rPr>
              <a:t> </a:t>
            </a:r>
            <a:r>
              <a:rPr lang="en-US" dirty="0" err="1">
                <a:latin typeface="Calibri" charset="0"/>
                <a:ea typeface="Times New Roman" charset="0"/>
              </a:rPr>
              <a:t>gedurende</a:t>
            </a:r>
            <a:r>
              <a:rPr lang="en-US" dirty="0">
                <a:latin typeface="Calibri" charset="0"/>
                <a:ea typeface="Times New Roman" charset="0"/>
              </a:rPr>
              <a:t> de </a:t>
            </a:r>
            <a:r>
              <a:rPr lang="en-US" dirty="0" err="1">
                <a:latin typeface="Calibri" charset="0"/>
                <a:ea typeface="Times New Roman" charset="0"/>
              </a:rPr>
              <a:t>meditaties</a:t>
            </a:r>
            <a:r>
              <a:rPr lang="en-US" dirty="0">
                <a:latin typeface="Calibri" charset="0"/>
                <a:ea typeface="Times New Roman" charset="0"/>
              </a:rPr>
              <a:t> met </a:t>
            </a:r>
            <a:r>
              <a:rPr lang="en-US" dirty="0" err="1">
                <a:latin typeface="Calibri" charset="0"/>
                <a:ea typeface="Times New Roman" charset="0"/>
              </a:rPr>
              <a:t>elkaar</a:t>
            </a:r>
            <a:r>
              <a:rPr lang="en-US" dirty="0">
                <a:latin typeface="Calibri" charset="0"/>
                <a:ea typeface="Times New Roman" charset="0"/>
              </a:rPr>
              <a:t> </a:t>
            </a:r>
            <a:r>
              <a:rPr lang="en-US" dirty="0" err="1">
                <a:latin typeface="Calibri" charset="0"/>
                <a:ea typeface="Times New Roman" charset="0"/>
              </a:rPr>
              <a:t>gedeeld</a:t>
            </a:r>
            <a:r>
              <a:rPr lang="en-US" dirty="0">
                <a:latin typeface="Calibri" charset="0"/>
                <a:ea typeface="Times New Roman" charset="0"/>
              </a:rPr>
              <a:t> </a:t>
            </a:r>
            <a:r>
              <a:rPr lang="en-US" dirty="0" err="1">
                <a:latin typeface="Calibri" charset="0"/>
                <a:ea typeface="Times New Roman" charset="0"/>
              </a:rPr>
              <a:t>worden</a:t>
            </a:r>
            <a:r>
              <a:rPr lang="en-US" dirty="0">
                <a:latin typeface="Calibri" charset="0"/>
                <a:ea typeface="Times New Roman" charset="0"/>
              </a:rPr>
              <a:t>.</a:t>
            </a:r>
          </a:p>
          <a:p>
            <a:pPr eaLnBrk="1" hangingPunct="1">
              <a:lnSpc>
                <a:spcPct val="115000"/>
              </a:lnSpc>
              <a:spcBef>
                <a:spcPct val="0"/>
              </a:spcBef>
            </a:pPr>
            <a:endParaRPr lang="en-US" dirty="0">
              <a:solidFill>
                <a:srgbClr val="000000"/>
              </a:solidFill>
              <a:latin typeface="Calibri" charset="0"/>
              <a:ea typeface="Times New Roman"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485EE4-C1A4-E14F-B56E-978B5D2EF2E9}"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173912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CCC8-F461-4F09-BA81-DECCD2165F51}"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4371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Paars</a:t>
            </a:r>
            <a:r>
              <a:rPr lang="en-NZ" baseline="0" dirty="0">
                <a:ea typeface="ＭＳ Ｐゴシック" pitchFamily="34" charset="-128"/>
              </a:rPr>
              <a:t> is een combinatie van rood en blauw. Rood is een warme kleur en blauw is een koele kleur. Daarom kan paars soms gezien worden als een koele kleur of een warme kleur. Gereserve</a:t>
            </a:r>
            <a:r>
              <a:rPr lang="nl-NL" baseline="0" dirty="0" err="1">
                <a:ea typeface="ＭＳ Ｐゴシック" pitchFamily="34" charset="-128"/>
              </a:rPr>
              <a:t>erd</a:t>
            </a:r>
            <a:r>
              <a:rPr lang="nl-NL" baseline="0" dirty="0">
                <a:ea typeface="ＭＳ Ｐゴシック" pitchFamily="34" charset="-128"/>
              </a:rPr>
              <a:t>,</a:t>
            </a:r>
            <a:r>
              <a:rPr lang="en-NZ" baseline="0" dirty="0">
                <a:ea typeface="ＭＳ Ｐゴシック" pitchFamily="34" charset="-128"/>
              </a:rPr>
              <a:t> maar ook sensitief</a:t>
            </a:r>
            <a:r>
              <a:rPr lang="nl-NL" baseline="0" dirty="0">
                <a:ea typeface="ＭＳ Ｐゴシック" pitchFamily="34" charset="-128"/>
              </a:rPr>
              <a:t>. Delicaat </a:t>
            </a:r>
            <a:r>
              <a:rPr lang="en-NZ" baseline="0" dirty="0">
                <a:ea typeface="ＭＳ Ｐゴシック" pitchFamily="34" charset="-128"/>
              </a:rPr>
              <a:t>en toch indrukwekkend</a:t>
            </a:r>
            <a:r>
              <a:rPr lang="nl-NL" baseline="0" dirty="0">
                <a:ea typeface="ＭＳ Ｐゴシック" pitchFamily="34" charset="-128"/>
              </a:rPr>
              <a:t>. Boven</a:t>
            </a:r>
            <a:r>
              <a:rPr lang="en-NZ" baseline="0" dirty="0">
                <a:ea typeface="ＭＳ Ｐゴシック" pitchFamily="34" charset="-128"/>
              </a:rPr>
              <a:t> alles een sterke kleur. Paars is een artistieke kleur</a:t>
            </a:r>
            <a:r>
              <a:rPr lang="nl-NL" baseline="0" dirty="0">
                <a:ea typeface="ＭＳ Ｐゴシック" pitchFamily="34" charset="-128"/>
              </a:rPr>
              <a:t>. Het</a:t>
            </a:r>
            <a:r>
              <a:rPr lang="en-NZ" baseline="0" dirty="0">
                <a:ea typeface="ＭＳ Ｐゴシック" pitchFamily="34" charset="-128"/>
              </a:rPr>
              <a:t> is ook de kleur van de ziener en van</a:t>
            </a:r>
            <a:r>
              <a:rPr lang="nl-NL" baseline="0" dirty="0">
                <a:ea typeface="ＭＳ Ｐゴシック" pitchFamily="34" charset="-128"/>
              </a:rPr>
              <a:t> de</a:t>
            </a:r>
            <a:r>
              <a:rPr lang="en-NZ" baseline="0" dirty="0">
                <a:ea typeface="ＭＳ Ｐゴシック" pitchFamily="34" charset="-128"/>
              </a:rPr>
              <a:t> int</a:t>
            </a:r>
            <a:r>
              <a:rPr lang="nl-NL" baseline="0" dirty="0" err="1">
                <a:ea typeface="ＭＳ Ｐゴシック" pitchFamily="34" charset="-128"/>
              </a:rPr>
              <a:t>uïtie</a:t>
            </a:r>
            <a:r>
              <a:rPr lang="nl-NL" baseline="0" dirty="0">
                <a:ea typeface="ＭＳ Ｐゴシック" pitchFamily="34" charset="-128"/>
              </a:rPr>
              <a:t>.</a:t>
            </a:r>
            <a:endParaRPr lang="en-US" u="sng" dirty="0">
              <a:ea typeface="ＭＳ Ｐゴシック" pitchFamily="34" charset="-128"/>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D70BA4D9-4724-42C4-AAE1-A290B19C6BB7}" type="slidenum">
              <a:rPr lang="en-US"/>
              <a:pPr/>
              <a:t>4</a:t>
            </a:fld>
            <a:endParaRPr lang="en-US"/>
          </a:p>
        </p:txBody>
      </p:sp>
    </p:spTree>
    <p:extLst>
      <p:ext uri="{BB962C8B-B14F-4D97-AF65-F5344CB8AC3E}">
        <p14:creationId xmlns:p14="http://schemas.microsoft.com/office/powerpoint/2010/main" val="36078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NZ" dirty="0">
                <a:ea typeface="ＭＳ Ｐゴシック" pitchFamily="34" charset="-128"/>
              </a:rPr>
              <a:t>Omdat paars een futuristische kleur is</a:t>
            </a:r>
            <a:r>
              <a:rPr lang="nl-NL" dirty="0">
                <a:ea typeface="ＭＳ Ｐゴシック" pitchFamily="34" charset="-128"/>
              </a:rPr>
              <a:t>,</a:t>
            </a:r>
            <a:r>
              <a:rPr lang="en-NZ" dirty="0">
                <a:ea typeface="ＭＳ Ｐゴシック" pitchFamily="34" charset="-128"/>
              </a:rPr>
              <a:t> wordt</a:t>
            </a:r>
            <a:r>
              <a:rPr lang="en-NZ" baseline="0" dirty="0">
                <a:ea typeface="ＭＳ Ｐゴシック" pitchFamily="34" charset="-128"/>
              </a:rPr>
              <a:t> het verbonden met nieuwtijds</a:t>
            </a:r>
            <a:r>
              <a:rPr lang="nl-NL" baseline="0" dirty="0">
                <a:ea typeface="ＭＳ Ｐゴシック" pitchFamily="34" charset="-128"/>
              </a:rPr>
              <a:t>-</a:t>
            </a:r>
            <a:r>
              <a:rPr lang="en-NZ" baseline="0" dirty="0">
                <a:ea typeface="ＭＳ Ｐゴシック" pitchFamily="34" charset="-128"/>
              </a:rPr>
              <a:t>filosofi</a:t>
            </a:r>
            <a:r>
              <a:rPr lang="nl-NL" baseline="0" dirty="0" err="1">
                <a:ea typeface="ＭＳ Ｐゴシック" pitchFamily="34" charset="-128"/>
              </a:rPr>
              <a:t>eën</a:t>
            </a:r>
            <a:r>
              <a:rPr lang="nl-NL" baseline="0" dirty="0">
                <a:ea typeface="ＭＳ Ｐゴシック" pitchFamily="34" charset="-128"/>
              </a:rPr>
              <a:t>. Vooral verbonden met </a:t>
            </a:r>
            <a:r>
              <a:rPr lang="en-NZ" baseline="0" dirty="0">
                <a:ea typeface="ＭＳ Ｐゴシック" pitchFamily="34" charset="-128"/>
              </a:rPr>
              <a:t> alles wat de mensheid naar een hoger spiritueel bewustzijn wil</a:t>
            </a:r>
            <a:r>
              <a:rPr lang="nl-NL" baseline="0" dirty="0">
                <a:ea typeface="ＭＳ Ｐゴシック" pitchFamily="34" charset="-128"/>
              </a:rPr>
              <a:t> </a:t>
            </a:r>
            <a:r>
              <a:rPr lang="en-NZ" baseline="0" dirty="0">
                <a:ea typeface="ＭＳ Ｐゴシック" pitchFamily="34" charset="-128"/>
              </a:rPr>
              <a:t>helpen.</a:t>
            </a:r>
          </a:p>
          <a:p>
            <a:r>
              <a:rPr lang="en-NZ" baseline="0" dirty="0">
                <a:ea typeface="ＭＳ Ｐゴシック" pitchFamily="34" charset="-128"/>
              </a:rPr>
              <a:t>Paars kan ons helpen om te mediteren of te bidden voor innerlijke begeleiding. </a:t>
            </a:r>
          </a:p>
          <a:p>
            <a:r>
              <a:rPr lang="en-NZ" baseline="0" dirty="0">
                <a:ea typeface="ＭＳ Ｐゴシック" pitchFamily="34" charset="-128"/>
              </a:rPr>
              <a:t>Paars is ook een humanitaire kleur</a:t>
            </a:r>
            <a:r>
              <a:rPr lang="nl-NL" baseline="0" dirty="0">
                <a:ea typeface="ＭＳ Ｐゴシック" pitchFamily="34" charset="-128"/>
              </a:rPr>
              <a:t>,</a:t>
            </a:r>
            <a:r>
              <a:rPr lang="en-NZ" baseline="0" dirty="0">
                <a:ea typeface="ＭＳ Ｐゴシック" pitchFamily="34" charset="-128"/>
              </a:rPr>
              <a:t> omdat het de mensheid wil helpen met behulp van inspiratie en geestelijke kracht.</a:t>
            </a:r>
            <a:endParaRPr lang="en-US" u="sng" dirty="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C3932CB8-246E-4413-BE87-1F3B45E95186}" type="slidenum">
              <a:rPr lang="en-US"/>
              <a:pPr/>
              <a:t>5</a:t>
            </a:fld>
            <a:endParaRPr lang="en-US"/>
          </a:p>
        </p:txBody>
      </p:sp>
    </p:spTree>
    <p:extLst>
      <p:ext uri="{BB962C8B-B14F-4D97-AF65-F5344CB8AC3E}">
        <p14:creationId xmlns:p14="http://schemas.microsoft.com/office/powerpoint/2010/main" val="134961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ea typeface="ＭＳ Ｐゴシック" pitchFamily="34" charset="-128"/>
              </a:rPr>
              <a:t>Paars is</a:t>
            </a:r>
            <a:r>
              <a:rPr lang="en-NZ" baseline="0" dirty="0">
                <a:ea typeface="ＭＳ Ｐゴシック" pitchFamily="34" charset="-128"/>
              </a:rPr>
              <a:t> de kleur van spiritualiteit, creatieve energie en inspiratie</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Veel</a:t>
            </a:r>
            <a:r>
              <a:rPr lang="en-NZ" baseline="0" dirty="0">
                <a:ea typeface="ＭＳ Ｐゴシック" pitchFamily="34" charset="-128"/>
              </a:rPr>
              <a:t> arti</a:t>
            </a:r>
            <a:r>
              <a:rPr lang="nl-NL" baseline="0" dirty="0" err="1">
                <a:ea typeface="ＭＳ Ｐゴシック" pitchFamily="34" charset="-128"/>
              </a:rPr>
              <a:t>esten</a:t>
            </a:r>
            <a:r>
              <a:rPr lang="en-NZ" baseline="0" dirty="0">
                <a:ea typeface="ＭＳ Ｐゴシック" pitchFamily="34" charset="-128"/>
              </a:rPr>
              <a:t> en zieners </a:t>
            </a:r>
            <a:r>
              <a:rPr lang="nl-NL" baseline="0" dirty="0">
                <a:ea typeface="ＭＳ Ｐゴシック" pitchFamily="34" charset="-128"/>
              </a:rPr>
              <a:t>houden </a:t>
            </a:r>
            <a:r>
              <a:rPr lang="en-NZ" baseline="0" dirty="0">
                <a:ea typeface="ＭＳ Ｐゴシック" pitchFamily="34" charset="-128"/>
              </a:rPr>
              <a:t>van deze kleur</a:t>
            </a:r>
            <a:r>
              <a:rPr lang="nl-NL" baseline="0" dirty="0">
                <a:ea typeface="ＭＳ Ｐゴシック" pitchFamily="34" charset="-128"/>
              </a:rPr>
              <a:t>,</a:t>
            </a:r>
            <a:r>
              <a:rPr lang="en-NZ" baseline="0" dirty="0">
                <a:ea typeface="ＭＳ Ｐゴシック" pitchFamily="34" charset="-128"/>
              </a:rPr>
              <a:t> omdat het hun verbindt met de universele energie waar ze hun inspiratie</a:t>
            </a:r>
            <a:r>
              <a:rPr lang="nl-NL" baseline="0" dirty="0">
                <a:ea typeface="ＭＳ Ｐゴシック" pitchFamily="34" charset="-128"/>
              </a:rPr>
              <a:t> vandaan</a:t>
            </a:r>
            <a:r>
              <a:rPr lang="en-NZ" baseline="0" dirty="0">
                <a:ea typeface="ＭＳ Ｐゴシック" pitchFamily="34" charset="-128"/>
              </a:rPr>
              <a:t> krijgen. Deze kleur kan lichaam en geest verbinden, onze zenuwen kalmeren en </a:t>
            </a:r>
            <a:r>
              <a:rPr lang="nl-NL" baseline="0" dirty="0">
                <a:ea typeface="ＭＳ Ｐゴシック" pitchFamily="34" charset="-128"/>
              </a:rPr>
              <a:t>het kan </a:t>
            </a:r>
            <a:r>
              <a:rPr lang="en-NZ" baseline="0" dirty="0">
                <a:ea typeface="ＭＳ Ｐゴシック" pitchFamily="34" charset="-128"/>
              </a:rPr>
              <a:t>je openstellen om spirituele en artistieke inspiratie te ontvangen.</a:t>
            </a:r>
            <a:endParaRPr lang="en-US" u="sng" dirty="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7A2D0B7B-97D3-41F6-8633-13FE43510DB2}" type="slidenum">
              <a:rPr lang="en-US"/>
              <a:pPr/>
              <a:t>6</a:t>
            </a:fld>
            <a:endParaRPr lang="en-US"/>
          </a:p>
        </p:txBody>
      </p:sp>
    </p:spTree>
    <p:extLst>
      <p:ext uri="{BB962C8B-B14F-4D97-AF65-F5344CB8AC3E}">
        <p14:creationId xmlns:p14="http://schemas.microsoft.com/office/powerpoint/2010/main" val="122359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ea typeface="ＭＳ Ｐゴシック" pitchFamily="34" charset="-128"/>
              </a:rPr>
              <a:t>Paars</a:t>
            </a:r>
            <a:r>
              <a:rPr lang="en-NZ" baseline="0" dirty="0">
                <a:ea typeface="ＭＳ Ｐゴシック" pitchFamily="34" charset="-128"/>
              </a:rPr>
              <a:t> is de kleur van inspiratie voor arti</a:t>
            </a:r>
            <a:r>
              <a:rPr lang="nl-NL" baseline="0" dirty="0" err="1">
                <a:ea typeface="ＭＳ Ｐゴシック" pitchFamily="34" charset="-128"/>
              </a:rPr>
              <a:t>esten</a:t>
            </a:r>
            <a:r>
              <a:rPr lang="en-NZ" baseline="0" dirty="0">
                <a:ea typeface="ＭＳ Ｐゴシック" pitchFamily="34" charset="-128"/>
              </a:rPr>
              <a:t>. Een inspiratie komt van ‘boven’ en als het wordt vertaald als een idee</a:t>
            </a:r>
            <a:r>
              <a:rPr lang="nl-NL" baseline="0" dirty="0">
                <a:ea typeface="ＭＳ Ｐゴシック" pitchFamily="34" charset="-128"/>
              </a:rPr>
              <a:t>.</a:t>
            </a:r>
            <a:r>
              <a:rPr lang="en-NZ" baseline="0" dirty="0">
                <a:ea typeface="ＭＳ Ｐゴシック" pitchFamily="34" charset="-128"/>
              </a:rPr>
              <a:t> </a:t>
            </a:r>
            <a:r>
              <a:rPr lang="nl-NL" baseline="0" dirty="0">
                <a:ea typeface="ＭＳ Ｐゴシック" pitchFamily="34" charset="-128"/>
              </a:rPr>
              <a:t>Voorbeelden:</a:t>
            </a:r>
            <a:r>
              <a:rPr lang="en-NZ" baseline="0" dirty="0">
                <a:ea typeface="ＭＳ Ｐゴシック" pitchFamily="34" charset="-128"/>
              </a:rPr>
              <a:t> een schrijver krijgt de inspiratie om een boek of een artikel </a:t>
            </a:r>
            <a:r>
              <a:rPr lang="nl-NL" baseline="0" dirty="0">
                <a:ea typeface="ＭＳ Ｐゴシック" pitchFamily="34" charset="-128"/>
              </a:rPr>
              <a:t>te schrijven, een</a:t>
            </a:r>
            <a:r>
              <a:rPr lang="en-NZ" baseline="0" dirty="0">
                <a:ea typeface="ＭＳ Ｐゴシック" pitchFamily="34" charset="-128"/>
              </a:rPr>
              <a:t> beeldhouwer krijgt inspiratie en besluit dit uit te beelden in een beeld. </a:t>
            </a:r>
            <a:endParaRPr lang="nl-NL" baseline="0" dirty="0">
              <a:ea typeface="ＭＳ Ｐゴシック" pitchFamily="34" charset="-128"/>
            </a:endParaRPr>
          </a:p>
          <a:p>
            <a:pPr eaLnBrk="1" hangingPunct="1">
              <a:spcBef>
                <a:spcPct val="0"/>
              </a:spcBef>
            </a:pPr>
            <a:r>
              <a:rPr lang="en-NZ" baseline="0" dirty="0">
                <a:ea typeface="ＭＳ Ｐゴシック" pitchFamily="34" charset="-128"/>
              </a:rPr>
              <a:t>Inspiratie moet naar buiten toe worden uitgedragen en dit vergt soms wilskracht. </a:t>
            </a:r>
            <a:endParaRPr lang="en-US" u="sng" dirty="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D41BD69D-1BED-4EB9-9C1C-74AEDBFFD79B}" type="slidenum">
              <a:rPr lang="en-US"/>
              <a:pPr/>
              <a:t>7</a:t>
            </a:fld>
            <a:endParaRPr lang="en-US"/>
          </a:p>
        </p:txBody>
      </p:sp>
    </p:spTree>
    <p:extLst>
      <p:ext uri="{BB962C8B-B14F-4D97-AF65-F5344CB8AC3E}">
        <p14:creationId xmlns:p14="http://schemas.microsoft.com/office/powerpoint/2010/main" val="67898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ea typeface="ＭＳ Ｐゴシック" pitchFamily="34" charset="-128"/>
              </a:rPr>
              <a:t>Paars wordt nog steeds gezien als een koninklijke en spirituele</a:t>
            </a:r>
            <a:r>
              <a:rPr lang="en-NZ" baseline="0" dirty="0">
                <a:ea typeface="ＭＳ Ｐゴシック" pitchFamily="34" charset="-128"/>
              </a:rPr>
              <a:t> kleur</a:t>
            </a:r>
            <a:r>
              <a:rPr lang="nl-NL" baseline="0" dirty="0">
                <a:ea typeface="ＭＳ Ｐゴシック" pitchFamily="34" charset="-128"/>
              </a:rPr>
              <a:t>. De kleur wordt </a:t>
            </a:r>
            <a:r>
              <a:rPr lang="en-NZ" baseline="0" dirty="0">
                <a:ea typeface="ＭＳ Ｐゴシック" pitchFamily="34" charset="-128"/>
              </a:rPr>
              <a:t>als symbool voor macht en status </a:t>
            </a:r>
            <a:r>
              <a:rPr lang="nl-NL" baseline="0" dirty="0">
                <a:ea typeface="ＭＳ Ｐゴシック" pitchFamily="34" charset="-128"/>
              </a:rPr>
              <a:t>gebruikt </a:t>
            </a:r>
            <a:r>
              <a:rPr lang="en-NZ" baseline="0" dirty="0">
                <a:ea typeface="ＭＳ Ｐゴシック" pitchFamily="34" charset="-128"/>
              </a:rPr>
              <a:t>door koningen</a:t>
            </a:r>
            <a:r>
              <a:rPr lang="nl-NL" baseline="0" dirty="0">
                <a:ea typeface="ＭＳ Ｐゴシック" pitchFamily="34" charset="-128"/>
              </a:rPr>
              <a:t>,</a:t>
            </a:r>
            <a:r>
              <a:rPr lang="en-NZ" baseline="0" dirty="0">
                <a:ea typeface="ＭＳ Ｐゴシック" pitchFamily="34" charset="-128"/>
              </a:rPr>
              <a:t> konninginnen en de Kerk. In het vroege</a:t>
            </a:r>
            <a:r>
              <a:rPr lang="nl-NL" baseline="0" dirty="0">
                <a:ea typeface="ＭＳ Ｐゴシック" pitchFamily="34" charset="-128"/>
              </a:rPr>
              <a:t>re </a:t>
            </a:r>
            <a:r>
              <a:rPr lang="en-NZ" baseline="0" dirty="0">
                <a:ea typeface="ＭＳ Ｐゴシック" pitchFamily="34" charset="-128"/>
              </a:rPr>
              <a:t>Rome mocht</a:t>
            </a:r>
            <a:r>
              <a:rPr lang="nl-NL" baseline="0" dirty="0">
                <a:ea typeface="ＭＳ Ｐゴシック" pitchFamily="34" charset="-128"/>
              </a:rPr>
              <a:t>en</a:t>
            </a:r>
            <a:r>
              <a:rPr lang="en-NZ" baseline="0" dirty="0">
                <a:ea typeface="ＭＳ Ｐゴシック" pitchFamily="34" charset="-128"/>
              </a:rPr>
              <a:t> alleen de keizer en de keizerlijke familie deze kleur dragen. Zij zagen zichzelf als de uitverkorenen die het waardig waren om idee</a:t>
            </a:r>
            <a:r>
              <a:rPr lang="nl-NL" baseline="0" dirty="0" err="1">
                <a:ea typeface="ＭＳ Ｐゴシック" pitchFamily="34" charset="-128"/>
              </a:rPr>
              <a:t>ën</a:t>
            </a:r>
            <a:r>
              <a:rPr lang="nl-NL" baseline="0" dirty="0">
                <a:ea typeface="ＭＳ Ｐゴシック" pitchFamily="34" charset="-128"/>
              </a:rPr>
              <a:t> </a:t>
            </a:r>
            <a:r>
              <a:rPr lang="en-NZ" baseline="0" dirty="0">
                <a:ea typeface="ＭＳ Ｐゴシック" pitchFamily="34" charset="-128"/>
              </a:rPr>
              <a:t>of inspiratie van de hemel (of God) door te geven aan de mensen</a:t>
            </a:r>
            <a:r>
              <a:rPr lang="nl-NL" baseline="0" dirty="0">
                <a:ea typeface="ＭＳ Ｐゴシック" pitchFamily="34" charset="-128"/>
              </a:rPr>
              <a:t>,  </a:t>
            </a:r>
            <a:r>
              <a:rPr lang="en-NZ" baseline="0" dirty="0">
                <a:ea typeface="ＭＳ Ｐゴシック" pitchFamily="34" charset="-128"/>
              </a:rPr>
              <a:t> het gewone volk. Keizer Nero had zelfs de doodstraf uitgeroepen als iemand anders deze kleur zou dragen. Misschien wordt om deze reden in verschillende cult</a:t>
            </a:r>
            <a:r>
              <a:rPr lang="nl-NL" baseline="0" dirty="0">
                <a:ea typeface="ＭＳ Ｐゴシック" pitchFamily="34" charset="-128"/>
              </a:rPr>
              <a:t>uren</a:t>
            </a:r>
            <a:r>
              <a:rPr lang="en-NZ" baseline="0" dirty="0">
                <a:ea typeface="ＭＳ Ｐゴシック" pitchFamily="34" charset="-128"/>
              </a:rPr>
              <a:t> de kleur paars nog steeds geassocieerd met opperste macht.</a:t>
            </a:r>
            <a:endParaRPr lang="en-US" u="sng" dirty="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06DF2823-093D-4E74-BD58-7C51BA24003B}" type="slidenum">
              <a:rPr lang="en-US"/>
              <a:pPr/>
              <a:t>8</a:t>
            </a:fld>
            <a:endParaRPr lang="en-US"/>
          </a:p>
        </p:txBody>
      </p:sp>
    </p:spTree>
    <p:extLst>
      <p:ext uri="{BB962C8B-B14F-4D97-AF65-F5344CB8AC3E}">
        <p14:creationId xmlns:p14="http://schemas.microsoft.com/office/powerpoint/2010/main" val="3277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u="none" dirty="0">
                <a:ea typeface="ＭＳ Ｐゴシック" pitchFamily="34" charset="-128"/>
              </a:rPr>
              <a:t>Futur</a:t>
            </a:r>
            <a:r>
              <a:rPr lang="nl-NL" u="none" dirty="0" err="1">
                <a:ea typeface="ＭＳ Ｐゴシック" pitchFamily="34" charset="-128"/>
              </a:rPr>
              <a:t>istische</a:t>
            </a:r>
            <a:r>
              <a:rPr lang="en-NZ" u="none" dirty="0">
                <a:ea typeface="ＭＳ Ｐゴシック" pitchFamily="34" charset="-128"/>
              </a:rPr>
              <a:t> idee</a:t>
            </a:r>
            <a:r>
              <a:rPr lang="nl-NL" u="none" dirty="0" err="1">
                <a:ea typeface="ＭＳ Ｐゴシック" pitchFamily="34" charset="-128"/>
              </a:rPr>
              <a:t>ën</a:t>
            </a:r>
            <a:r>
              <a:rPr lang="en-NZ" u="none" baseline="0" dirty="0">
                <a:ea typeface="ＭＳ Ｐゴシック" pitchFamily="34" charset="-128"/>
              </a:rPr>
              <a:t> worden niet altijd begrepen en daarom kan paars ook een k</a:t>
            </a:r>
            <a:r>
              <a:rPr lang="nl-NL" u="none" baseline="0" dirty="0">
                <a:ea typeface="ＭＳ Ｐゴシック" pitchFamily="34" charset="-128"/>
              </a:rPr>
              <a:t>leur</a:t>
            </a:r>
            <a:r>
              <a:rPr lang="en-NZ" u="none" baseline="0" dirty="0">
                <a:ea typeface="ＭＳ Ｐゴシック" pitchFamily="34" charset="-128"/>
              </a:rPr>
              <a:t> zijn</a:t>
            </a:r>
            <a:r>
              <a:rPr lang="nl-NL" u="none" baseline="0" dirty="0">
                <a:ea typeface="ＭＳ Ｐゴシック" pitchFamily="34" charset="-128"/>
              </a:rPr>
              <a:t> welke </a:t>
            </a:r>
            <a:r>
              <a:rPr lang="en-NZ" u="none" baseline="0" dirty="0">
                <a:ea typeface="ＭＳ Ｐゴシック" pitchFamily="34" charset="-128"/>
              </a:rPr>
              <a:t>een beetje e</a:t>
            </a:r>
            <a:r>
              <a:rPr lang="nl-NL" u="none" baseline="0" dirty="0" err="1">
                <a:ea typeface="ＭＳ Ｐゴシック" pitchFamily="34" charset="-128"/>
              </a:rPr>
              <a:t>xcentriek</a:t>
            </a:r>
            <a:r>
              <a:rPr lang="en-NZ" u="none" baseline="0" dirty="0">
                <a:ea typeface="ＭＳ Ｐゴシック" pitchFamily="34" charset="-128"/>
              </a:rPr>
              <a:t> overkomt. Men voelt zich anders, soms zelfs ge</a:t>
            </a:r>
            <a:r>
              <a:rPr lang="nl-NL" u="none" baseline="0" dirty="0" err="1">
                <a:ea typeface="ＭＳ Ｐゴシック" pitchFamily="34" charset="-128"/>
              </a:rPr>
              <a:t>ïsoleerd</a:t>
            </a:r>
            <a:r>
              <a:rPr lang="en-NZ" u="none" baseline="0" dirty="0">
                <a:ea typeface="ＭＳ Ｐゴシック" pitchFamily="34" charset="-128"/>
              </a:rPr>
              <a:t>. Veel zieners of arti</a:t>
            </a:r>
            <a:r>
              <a:rPr lang="nl-NL" u="none" baseline="0" dirty="0" err="1">
                <a:ea typeface="ＭＳ Ｐゴシック" pitchFamily="34" charset="-128"/>
              </a:rPr>
              <a:t>esten</a:t>
            </a:r>
            <a:r>
              <a:rPr lang="en-NZ" u="none" baseline="0" dirty="0">
                <a:ea typeface="ＭＳ Ｐゴシック" pitchFamily="34" charset="-128"/>
              </a:rPr>
              <a:t> hebben andere idee</a:t>
            </a:r>
            <a:r>
              <a:rPr lang="nl-NL" u="none" baseline="0" dirty="0" err="1">
                <a:ea typeface="ＭＳ Ｐゴシック" pitchFamily="34" charset="-128"/>
              </a:rPr>
              <a:t>ën</a:t>
            </a:r>
            <a:r>
              <a:rPr lang="en-NZ" u="none" baseline="0" dirty="0">
                <a:ea typeface="ＭＳ Ｐゴシック" pitchFamily="34" charset="-128"/>
              </a:rPr>
              <a:t> en zijn soms verder vooruit in hun denken en worden dan niet begrepen door anderen.</a:t>
            </a:r>
            <a:endParaRPr lang="en-US" u="none" dirty="0">
              <a:ea typeface="ＭＳ Ｐゴシック" pitchFamily="34" charset="-128"/>
            </a:endParaRPr>
          </a:p>
        </p:txBody>
      </p:sp>
      <p:sp>
        <p:nvSpPr>
          <p:cNvPr id="31747" name="Slide Number Placeholder 3"/>
          <p:cNvSpPr>
            <a:spLocks noGrp="1"/>
          </p:cNvSpPr>
          <p:nvPr>
            <p:ph type="sldNum" sz="quarter" idx="5"/>
          </p:nvPr>
        </p:nvSpPr>
        <p:spPr bwMode="auto">
          <a:noFill/>
          <a:ln>
            <a:miter lim="800000"/>
            <a:headEnd/>
            <a:tailEnd/>
          </a:ln>
        </p:spPr>
        <p:txBody>
          <a:bodyPr/>
          <a:lstStyle/>
          <a:p>
            <a:fld id="{93888930-93FD-44A9-851D-E2FF6C7341C8}" type="slidenum">
              <a:rPr lang="en-US"/>
              <a:pPr/>
              <a:t>9</a:t>
            </a:fld>
            <a:endParaRPr lang="en-US"/>
          </a:p>
        </p:txBody>
      </p:sp>
    </p:spTree>
    <p:extLst>
      <p:ext uri="{BB962C8B-B14F-4D97-AF65-F5344CB8AC3E}">
        <p14:creationId xmlns:p14="http://schemas.microsoft.com/office/powerpoint/2010/main" val="116125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6580E2-4800-4A54-B1C5-132ED88ABC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1A567-2C83-402D-842B-A12B7B3E7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D4BDA2-D62B-49A1-A723-E0DB34B4A5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35240-8BA9-4132-8FAF-70873B99D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BB9E39-8071-4ABC-A8F4-BE0F2C5100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D0A759-493D-48A1-89A8-2D076ED206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434B8B-413A-4AF2-82BD-B119952B21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E9A98C-EE62-415D-8E54-251706EE94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514B19-92F1-44E8-B580-B59D33C6E0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67825C-BFDD-46B2-8EA5-A38E36A7A8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56043C-A37D-492D-BD66-AC6EF23283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9D2BE3-C7D6-4989-A4C8-6D236401D0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0.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2.emf"/><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7.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dirty="0" err="1">
                <a:solidFill>
                  <a:srgbClr val="FFFF99"/>
                </a:solidFill>
              </a:rPr>
              <a:t>Meditatie</a:t>
            </a:r>
            <a:endParaRPr lang="en-US" dirty="0">
              <a:solidFill>
                <a:srgbClr val="FFFF99"/>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a:t>
            </a:r>
            <a:r>
              <a:rPr lang="nl-NL" dirty="0">
                <a:solidFill>
                  <a:srgbClr val="FFFF99"/>
                </a:solidFill>
                <a:ea typeface="ＭＳ Ｐゴシック" pitchFamily="34" charset="-128"/>
              </a:rPr>
              <a:t>Paarse</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0" y="1600200"/>
            <a:ext cx="4860032" cy="4721291"/>
          </a:xfrm>
        </p:spPr>
        <p:txBody>
          <a:bodyPr wrap="square">
            <a:spAutoFit/>
          </a:bodyPr>
          <a:lstStyle/>
          <a:p>
            <a:pPr eaLnBrk="1" hangingPunct="1"/>
            <a:r>
              <a:rPr lang="nl-NL">
                <a:solidFill>
                  <a:srgbClr val="FFFFCC"/>
                </a:solidFill>
                <a:ea typeface="ＭＳ Ｐゴシック" pitchFamily="34" charset="-128"/>
              </a:rPr>
              <a:t>Intuïtief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Psychische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capaciteiten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Mentale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kracht</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In </a:t>
            </a:r>
            <a:r>
              <a:rPr lang="en-US" dirty="0" err="1">
                <a:solidFill>
                  <a:srgbClr val="FFFFCC"/>
                </a:solidFill>
                <a:ea typeface="ＭＳ Ｐゴシック" pitchFamily="34" charset="-128"/>
              </a:rPr>
              <a:t>dienst</a:t>
            </a:r>
            <a:r>
              <a:rPr lang="en-US" dirty="0">
                <a:solidFill>
                  <a:srgbClr val="FFFFCC"/>
                </a:solidFill>
                <a:ea typeface="ＭＳ Ｐゴシック" pitchFamily="34" charset="-128"/>
              </a:rPr>
              <a:t> van de </a:t>
            </a:r>
            <a:r>
              <a:rPr lang="en-US" dirty="0" err="1">
                <a:solidFill>
                  <a:srgbClr val="FFFFCC"/>
                </a:solidFill>
                <a:ea typeface="ＭＳ Ｐゴシック" pitchFamily="34" charset="-128"/>
              </a:rPr>
              <a:t>mensheid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Visionair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Duidelijke</a:t>
            </a:r>
            <a:r>
              <a:rPr lang="en-US" dirty="0">
                <a:solidFill>
                  <a:srgbClr val="FFFFCC"/>
                </a:solidFill>
                <a:ea typeface="ＭＳ Ｐゴシック" pitchFamily="34" charset="-128"/>
              </a:rPr>
              <a:t> focus</a:t>
            </a:r>
          </a:p>
          <a:p>
            <a:pPr eaLnBrk="1" hangingPunct="1"/>
            <a:r>
              <a:rPr lang="en-US" dirty="0" err="1">
                <a:solidFill>
                  <a:srgbClr val="FFFFCC"/>
                </a:solidFill>
                <a:ea typeface="ＭＳ Ｐゴシック" pitchFamily="34" charset="-128"/>
              </a:rPr>
              <a:t>Charismatisch</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Innerlijke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begeleiding</a:t>
            </a:r>
            <a:endParaRPr lang="en-US" dirty="0">
              <a:solidFill>
                <a:srgbClr val="FFFFCC"/>
              </a:solidFill>
              <a:ea typeface="ＭＳ Ｐゴシック" pitchFamily="34" charset="-128"/>
            </a:endParaRPr>
          </a:p>
        </p:txBody>
      </p:sp>
      <p:pic>
        <p:nvPicPr>
          <p:cNvPr id="32771" name="Picture 1" descr="purple woman bought.jpg"/>
          <p:cNvPicPr>
            <a:picLocks noChangeAspect="1"/>
          </p:cNvPicPr>
          <p:nvPr>
            <p:custDataLst>
              <p:tags r:id="rId2"/>
            </p:custDataLst>
          </p:nvPr>
        </p:nvPicPr>
        <p:blipFill>
          <a:blip r:embed="rId5" cstate="print"/>
          <a:srcRect/>
          <a:stretch>
            <a:fillRect/>
          </a:stretch>
        </p:blipFill>
        <p:spPr bwMode="auto">
          <a:xfrm>
            <a:off x="5508625" y="1989138"/>
            <a:ext cx="2913063" cy="4364037"/>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1000"/>
                                        <p:tgtEl>
                                          <p:spTgt spid="30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fade">
                                      <p:cBhvr>
                                        <p:cTn id="16" dur="500"/>
                                        <p:tgtEl>
                                          <p:spTgt spid="30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500"/>
                                        <p:tgtEl>
                                          <p:spTgt spid="30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771"/>
                                        </p:tgtEl>
                                        <p:attrNameLst>
                                          <p:attrName>style.visibility</p:attrName>
                                        </p:attrNameLst>
                                      </p:cBhvr>
                                      <p:to>
                                        <p:strVal val="visible"/>
                                      </p:to>
                                    </p:set>
                                    <p:animEffect transition="in" filter="fade">
                                      <p:cBhvr>
                                        <p:cTn id="26" dur="2000"/>
                                        <p:tgtEl>
                                          <p:spTgt spid="327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fade">
                                      <p:cBhvr>
                                        <p:cTn id="31" dur="500"/>
                                        <p:tgtEl>
                                          <p:spTgt spid="307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500"/>
                                        <p:tgtEl>
                                          <p:spTgt spid="307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Effect transition="in" filter="fade">
                                      <p:cBhvr>
                                        <p:cTn id="41" dur="500"/>
                                        <p:tgtEl>
                                          <p:spTgt spid="3075">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75">
                                            <p:txEl>
                                              <p:pRg st="7" end="7"/>
                                            </p:txEl>
                                          </p:spTgt>
                                        </p:tgtEl>
                                        <p:attrNameLst>
                                          <p:attrName>style.visibility</p:attrName>
                                        </p:attrNameLst>
                                      </p:cBhvr>
                                      <p:to>
                                        <p:strVal val="visible"/>
                                      </p:to>
                                    </p:set>
                                    <p:animEffect transition="in" filter="fade">
                                      <p:cBhvr>
                                        <p:cTn id="46"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a:t>
            </a:r>
            <a:r>
              <a:rPr lang="en-US" dirty="0" err="1">
                <a:solidFill>
                  <a:srgbClr val="FFFF99"/>
                </a:solidFill>
                <a:ea typeface="ＭＳ Ｐゴシック" pitchFamily="34" charset="-128"/>
              </a:rPr>
              <a:t>Paars</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Voedsel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975648" y="1772816"/>
            <a:ext cx="3168352" cy="3197225"/>
          </a:xfrm>
        </p:spPr>
        <p:txBody>
          <a:bodyPr/>
          <a:lstStyle/>
          <a:p>
            <a:pPr eaLnBrk="1" hangingPunct="1"/>
            <a:r>
              <a:rPr lang="en-US" dirty="0" err="1">
                <a:solidFill>
                  <a:srgbClr val="FFFFCC"/>
                </a:solidFill>
                <a:ea typeface="ＭＳ Ｐゴシック" pitchFamily="34" charset="-128"/>
              </a:rPr>
              <a:t>Zuiverend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Afvoerend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Ontspannend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Anti-bacteri</a:t>
            </a:r>
            <a:r>
              <a:rPr lang="nl-NL" dirty="0" err="1">
                <a:solidFill>
                  <a:srgbClr val="FFFFCC"/>
                </a:solidFill>
                <a:ea typeface="ＭＳ Ｐゴシック" pitchFamily="34" charset="-128"/>
              </a:rPr>
              <a:t>ëel</a:t>
            </a:r>
            <a:endParaRPr lang="en-US" dirty="0">
              <a:solidFill>
                <a:srgbClr val="FFFFCC"/>
              </a:solidFill>
              <a:ea typeface="ＭＳ Ｐゴシック" pitchFamily="34" charset="-128"/>
            </a:endParaRPr>
          </a:p>
        </p:txBody>
      </p:sp>
      <p:pic>
        <p:nvPicPr>
          <p:cNvPr id="34819" name="Picture 2" descr="purple food bought.jpg"/>
          <p:cNvPicPr>
            <a:picLocks noChangeAspect="1"/>
          </p:cNvPicPr>
          <p:nvPr>
            <p:custDataLst>
              <p:tags r:id="rId2"/>
            </p:custDataLst>
          </p:nvPr>
        </p:nvPicPr>
        <p:blipFill>
          <a:blip r:embed="rId5" cstate="print"/>
          <a:srcRect/>
          <a:stretch>
            <a:fillRect/>
          </a:stretch>
        </p:blipFill>
        <p:spPr bwMode="auto">
          <a:xfrm>
            <a:off x="0" y="2348880"/>
            <a:ext cx="5321300" cy="40957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10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10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10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4819"/>
                                        </p:tgtEl>
                                        <p:attrNameLst>
                                          <p:attrName>style.visibility</p:attrName>
                                        </p:attrNameLst>
                                      </p:cBhvr>
                                      <p:to>
                                        <p:strVal val="visible"/>
                                      </p:to>
                                    </p:set>
                                    <p:animEffect transition="in" filter="fade">
                                      <p:cBhvr>
                                        <p:cTn id="27" dur="2000"/>
                                        <p:tgtEl>
                                          <p:spTgt spid="348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a:t>
            </a:r>
            <a:r>
              <a:rPr lang="en-US" dirty="0" err="1">
                <a:solidFill>
                  <a:srgbClr val="FFFF99"/>
                </a:solidFill>
                <a:ea typeface="ＭＳ Ｐゴシック" pitchFamily="34" charset="-128"/>
              </a:rPr>
              <a:t>Paars</a:t>
            </a:r>
            <a:r>
              <a:rPr lang="en-US" dirty="0">
                <a:solidFill>
                  <a:srgbClr val="FFFF99"/>
                </a:solidFill>
                <a:ea typeface="ＭＳ Ｐゴシック" pitchFamily="34" charset="-128"/>
              </a:rPr>
              <a:t> in marketing</a:t>
            </a:r>
          </a:p>
        </p:txBody>
      </p:sp>
      <p:sp>
        <p:nvSpPr>
          <p:cNvPr id="3075" name="Rectangle 3"/>
          <p:cNvSpPr>
            <a:spLocks noGrp="1" noChangeArrowheads="1"/>
          </p:cNvSpPr>
          <p:nvPr>
            <p:ph type="body" idx="1"/>
          </p:nvPr>
        </p:nvSpPr>
        <p:spPr>
          <a:xfrm>
            <a:off x="323528" y="1844824"/>
            <a:ext cx="6059016" cy="5301208"/>
          </a:xfrm>
        </p:spPr>
        <p:txBody>
          <a:bodyPr/>
          <a:lstStyle/>
          <a:p>
            <a:pPr eaLnBrk="1" hangingPunct="1"/>
            <a:r>
              <a:rPr lang="en-US" dirty="0" err="1">
                <a:solidFill>
                  <a:srgbClr val="FFFFCC"/>
                </a:solidFill>
                <a:ea typeface="ＭＳ Ｐゴシック" pitchFamily="34" charset="-128"/>
              </a:rPr>
              <a:t>Spiritualiteit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Intelligentie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Rijkdom</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Koninklijk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Sentimenteel</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Verfijnd</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New-Age, </a:t>
            </a:r>
            <a:r>
              <a:rPr lang="en-US" dirty="0" err="1">
                <a:solidFill>
                  <a:srgbClr val="FFFFCC"/>
                </a:solidFill>
                <a:ea typeface="ＭＳ Ｐゴシック" pitchFamily="34" charset="-128"/>
              </a:rPr>
              <a:t>Nieuwe-tijd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Laatste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technologie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Futuristisch</a:t>
            </a:r>
            <a:endParaRPr lang="en-US" dirty="0">
              <a:solidFill>
                <a:srgbClr val="FFFFCC"/>
              </a:solidFill>
              <a:ea typeface="ＭＳ Ｐゴシック" pitchFamily="34" charset="-128"/>
            </a:endParaRPr>
          </a:p>
        </p:txBody>
      </p:sp>
      <p:pic>
        <p:nvPicPr>
          <p:cNvPr id="36867" name="Picture 1" descr="purple packaging bought.jpg"/>
          <p:cNvPicPr>
            <a:picLocks noChangeAspect="1"/>
          </p:cNvPicPr>
          <p:nvPr>
            <p:custDataLst>
              <p:tags r:id="rId2"/>
            </p:custDataLst>
          </p:nvPr>
        </p:nvPicPr>
        <p:blipFill>
          <a:blip r:embed="rId5" cstate="print"/>
          <a:srcRect/>
          <a:stretch>
            <a:fillRect/>
          </a:stretch>
        </p:blipFill>
        <p:spPr bwMode="auto">
          <a:xfrm>
            <a:off x="3779912" y="1916832"/>
            <a:ext cx="5113338" cy="33909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1000"/>
                                        <p:tgtEl>
                                          <p:spTgt spid="30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fade">
                                      <p:cBhvr>
                                        <p:cTn id="16" dur="1000"/>
                                        <p:tgtEl>
                                          <p:spTgt spid="30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1000"/>
                                        <p:tgtEl>
                                          <p:spTgt spid="3075">
                                            <p:txEl>
                                              <p:pRg st="3" end="3"/>
                                            </p:txEl>
                                          </p:spTgt>
                                        </p:tgtEl>
                                      </p:cBhvr>
                                    </p:animEffect>
                                  </p:childTnLst>
                                </p:cTn>
                              </p:par>
                            </p:childTnLst>
                          </p:cTn>
                        </p:par>
                        <p:par>
                          <p:cTn id="22" fill="hold" nodeType="with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fade">
                                      <p:cBhvr>
                                        <p:cTn id="25" dur="1000"/>
                                        <p:tgtEl>
                                          <p:spTgt spid="307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fade">
                                      <p:cBhvr>
                                        <p:cTn id="30" dur="1000"/>
                                        <p:tgtEl>
                                          <p:spTgt spid="307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6867"/>
                                        </p:tgtEl>
                                        <p:attrNameLst>
                                          <p:attrName>style.visibility</p:attrName>
                                        </p:attrNameLst>
                                      </p:cBhvr>
                                      <p:to>
                                        <p:strVal val="visible"/>
                                      </p:to>
                                    </p:set>
                                    <p:animEffect transition="in" filter="fade">
                                      <p:cBhvr>
                                        <p:cTn id="35" dur="2000"/>
                                        <p:tgtEl>
                                          <p:spTgt spid="368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5">
                                            <p:txEl>
                                              <p:pRg st="6" end="6"/>
                                            </p:txEl>
                                          </p:spTgt>
                                        </p:tgtEl>
                                        <p:attrNameLst>
                                          <p:attrName>style.visibility</p:attrName>
                                        </p:attrNameLst>
                                      </p:cBhvr>
                                      <p:to>
                                        <p:strVal val="visible"/>
                                      </p:to>
                                    </p:set>
                                    <p:animEffect transition="in" filter="fade">
                                      <p:cBhvr>
                                        <p:cTn id="40" dur="500"/>
                                        <p:tgtEl>
                                          <p:spTgt spid="307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75">
                                            <p:txEl>
                                              <p:pRg st="7" end="7"/>
                                            </p:txEl>
                                          </p:spTgt>
                                        </p:tgtEl>
                                        <p:attrNameLst>
                                          <p:attrName>style.visibility</p:attrName>
                                        </p:attrNameLst>
                                      </p:cBhvr>
                                      <p:to>
                                        <p:strVal val="visible"/>
                                      </p:to>
                                    </p:set>
                                    <p:animEffect transition="in" filter="fade">
                                      <p:cBhvr>
                                        <p:cTn id="45"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urple_29_09.pdf"/>
          <p:cNvPicPr>
            <a:picLocks noChangeAspect="1"/>
          </p:cNvPicPr>
          <p:nvPr>
            <p:custDataLst>
              <p:tags r:id="rId2"/>
            </p:custDataLst>
          </p:nvPr>
        </p:nvPicPr>
        <p:blipFill>
          <a:blip r:embed="rId5" cstate="print"/>
          <a:srcRect/>
          <a:stretch>
            <a:fillRect/>
          </a:stretch>
        </p:blipFill>
        <p:spPr bwMode="auto">
          <a:xfrm rot="5400000">
            <a:off x="999668" y="946073"/>
            <a:ext cx="6669361" cy="5154495"/>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3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solidFill>
                  <a:srgbClr val="FFFF99"/>
                </a:solidFill>
                <a:latin typeface="Calibri" charset="0"/>
              </a:rPr>
              <a:t>Notities:</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latin typeface="Calibri" charset="0"/>
              </a:rPr>
              <a:t> Hoe </a:t>
            </a:r>
            <a:r>
              <a:rPr lang="en-US" dirty="0" err="1">
                <a:solidFill>
                  <a:srgbClr val="FFFFCC"/>
                </a:solidFill>
                <a:latin typeface="Calibri" charset="0"/>
              </a:rPr>
              <a:t>heb</a:t>
            </a:r>
            <a:r>
              <a:rPr lang="en-US" dirty="0">
                <a:solidFill>
                  <a:srgbClr val="FFFFCC"/>
                </a:solidFill>
                <a:latin typeface="Calibri" charset="0"/>
              </a:rPr>
              <a:t> je </a:t>
            </a:r>
            <a:r>
              <a:rPr lang="en-US" dirty="0" err="1">
                <a:solidFill>
                  <a:srgbClr val="FFFFCC"/>
                </a:solidFill>
                <a:latin typeface="Calibri" charset="0"/>
              </a:rPr>
              <a:t>deze</a:t>
            </a:r>
            <a:r>
              <a:rPr lang="en-US" dirty="0">
                <a:solidFill>
                  <a:srgbClr val="FFFFCC"/>
                </a:solidFill>
                <a:latin typeface="Calibri" charset="0"/>
              </a:rPr>
              <a:t> </a:t>
            </a:r>
            <a:r>
              <a:rPr lang="en-US" dirty="0" err="1">
                <a:solidFill>
                  <a:srgbClr val="FFFFCC"/>
                </a:solidFill>
                <a:latin typeface="Calibri" charset="0"/>
              </a:rPr>
              <a:t>meditatie</a:t>
            </a:r>
            <a:r>
              <a:rPr lang="en-US" dirty="0">
                <a:solidFill>
                  <a:srgbClr val="FFFFCC"/>
                </a:solidFill>
                <a:latin typeface="Calibri" charset="0"/>
              </a:rPr>
              <a:t> </a:t>
            </a:r>
            <a:r>
              <a:rPr lang="en-US" dirty="0" err="1">
                <a:solidFill>
                  <a:srgbClr val="FFFFCC"/>
                </a:solidFill>
                <a:latin typeface="Calibri" charset="0"/>
              </a:rPr>
              <a:t>ervaren</a:t>
            </a:r>
            <a:r>
              <a:rPr lang="en-US" dirty="0">
                <a:solidFill>
                  <a:srgbClr val="FFFFCC"/>
                </a:solidFill>
                <a:latin typeface="Calibri" charset="0"/>
              </a:rPr>
              <a:t>?</a:t>
            </a:r>
          </a:p>
          <a:p>
            <a:pPr eaLnBrk="1" hangingPunct="1"/>
            <a:endParaRPr lang="en-US" dirty="0">
              <a:solidFill>
                <a:srgbClr val="FFFFCC"/>
              </a:solidFill>
              <a:latin typeface="Calibri" charset="0"/>
            </a:endParaRPr>
          </a:p>
          <a:p>
            <a:pPr eaLnBrk="1" hangingPunct="1"/>
            <a:r>
              <a:rPr lang="en-US">
                <a:solidFill>
                  <a:srgbClr val="FFFFCC"/>
                </a:solidFill>
                <a:latin typeface="Calibri" charset="0"/>
              </a:rPr>
              <a:t>Waaraan</a:t>
            </a:r>
            <a:r>
              <a:rPr lang="en-US" dirty="0">
                <a:solidFill>
                  <a:srgbClr val="FFFFCC"/>
                </a:solidFill>
                <a:latin typeface="Calibri" charset="0"/>
              </a:rPr>
              <a:t> </a:t>
            </a:r>
            <a:r>
              <a:rPr lang="en-US" dirty="0" err="1">
                <a:solidFill>
                  <a:srgbClr val="FFFFCC"/>
                </a:solidFill>
                <a:latin typeface="Calibri" charset="0"/>
              </a:rPr>
              <a:t>relateer</a:t>
            </a:r>
            <a:r>
              <a:rPr lang="en-US" dirty="0">
                <a:solidFill>
                  <a:srgbClr val="FFFFCC"/>
                </a:solidFill>
                <a:latin typeface="Calibri" charset="0"/>
              </a:rPr>
              <a:t> je </a:t>
            </a:r>
            <a:r>
              <a:rPr lang="en-US" dirty="0" err="1">
                <a:solidFill>
                  <a:srgbClr val="FFFFCC"/>
                </a:solidFill>
                <a:latin typeface="Calibri" charset="0"/>
              </a:rPr>
              <a:t>deze</a:t>
            </a:r>
            <a:r>
              <a:rPr lang="en-US" dirty="0">
                <a:solidFill>
                  <a:srgbClr val="FFFFCC"/>
                </a:solidFill>
                <a:latin typeface="Calibri" charset="0"/>
              </a:rPr>
              <a:t> </a:t>
            </a:r>
            <a:r>
              <a:rPr lang="en-US" dirty="0" err="1">
                <a:solidFill>
                  <a:srgbClr val="FFFFCC"/>
                </a:solidFill>
                <a:latin typeface="Calibri" charset="0"/>
              </a:rPr>
              <a:t>kleur</a:t>
            </a:r>
            <a:r>
              <a:rPr lang="en-US" dirty="0">
                <a:solidFill>
                  <a:srgbClr val="FFFFCC"/>
                </a:solidFill>
                <a:latin typeface="Calibri" charset="0"/>
              </a:rPr>
              <a:t>?</a:t>
            </a:r>
          </a:p>
        </p:txBody>
      </p:sp>
    </p:spTree>
    <p:custDataLst>
      <p:tags r:id="rId1"/>
    </p:custDataLst>
    <p:extLst>
      <p:ext uri="{BB962C8B-B14F-4D97-AF65-F5344CB8AC3E}">
        <p14:creationId xmlns:p14="http://schemas.microsoft.com/office/powerpoint/2010/main" val="3579084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179512" y="1600200"/>
            <a:ext cx="3097088" cy="4721292"/>
          </a:xfrm>
        </p:spPr>
        <p:txBody>
          <a:bodyPr wrap="square">
            <a:spAutoFit/>
          </a:bodyPr>
          <a:lstStyle/>
          <a:p>
            <a:pPr eaLnBrk="1" hangingPunct="1"/>
            <a:r>
              <a:rPr lang="en-US" dirty="0" err="1">
                <a:solidFill>
                  <a:srgbClr val="FFFFCC"/>
                </a:solidFill>
                <a:ea typeface="ＭＳ Ｐゴシック" pitchFamily="34" charset="-128"/>
              </a:rPr>
              <a:t>Gereserveerd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Sensitief</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Delicaat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Indrukwekkend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Sterk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Artistiek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Ziener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Intu</a:t>
            </a:r>
            <a:r>
              <a:rPr lang="nl-NL" dirty="0" err="1">
                <a:solidFill>
                  <a:srgbClr val="FFFFCC"/>
                </a:solidFill>
                <a:ea typeface="ＭＳ Ｐゴシック" pitchFamily="34" charset="-128"/>
              </a:rPr>
              <a:t>ïtie</a:t>
            </a:r>
            <a:endParaRPr lang="en-US" dirty="0">
              <a:solidFill>
                <a:srgbClr val="FFFFCC"/>
              </a:solidFill>
              <a:ea typeface="ＭＳ Ｐゴシック" pitchFamily="34" charset="-128"/>
            </a:endParaRPr>
          </a:p>
        </p:txBody>
      </p:sp>
      <p:pic>
        <p:nvPicPr>
          <p:cNvPr id="20483" name="Picture 2" descr="amathyst.jpg"/>
          <p:cNvPicPr>
            <a:picLocks noChangeAspect="1"/>
          </p:cNvPicPr>
          <p:nvPr>
            <p:custDataLst>
              <p:tags r:id="rId2"/>
            </p:custDataLst>
          </p:nvPr>
        </p:nvPicPr>
        <p:blipFill>
          <a:blip r:embed="rId5" cstate="print"/>
          <a:srcRect/>
          <a:stretch>
            <a:fillRect/>
          </a:stretch>
        </p:blipFill>
        <p:spPr bwMode="auto">
          <a:xfrm>
            <a:off x="3563888" y="1628775"/>
            <a:ext cx="5580112" cy="4037013"/>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2000"/>
                                        <p:tgtEl>
                                          <p:spTgt spid="3075">
                                            <p:txEl>
                                              <p:pRg st="1" end="1"/>
                                            </p:txEl>
                                          </p:spTgt>
                                        </p:tgtEl>
                                      </p:cBhvr>
                                    </p:animEffect>
                                  </p:childTnLst>
                                </p:cTn>
                              </p:par>
                            </p:childTnLst>
                          </p:cTn>
                        </p:par>
                        <p:par>
                          <p:cTn id="18" fill="hold" nodeType="with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childTnLst>
                                </p:cTn>
                              </p:par>
                            </p:childTnLst>
                          </p:cTn>
                        </p:par>
                        <p:par>
                          <p:cTn id="22" fill="hold" nodeType="withGroup">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1000"/>
                                        <p:tgtEl>
                                          <p:spTgt spid="3075">
                                            <p:txEl>
                                              <p:pRg st="3" end="3"/>
                                            </p:txEl>
                                          </p:spTgt>
                                        </p:tgtEl>
                                      </p:cBhvr>
                                    </p:animEffect>
                                  </p:childTnLst>
                                </p:cTn>
                              </p:par>
                            </p:childTnLst>
                          </p:cTn>
                        </p:par>
                        <p:par>
                          <p:cTn id="26" fill="hold" nodeType="withGroup">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fade">
                                      <p:cBhvr>
                                        <p:cTn id="29" dur="1000"/>
                                        <p:tgtEl>
                                          <p:spTgt spid="30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5">
                                            <p:txEl>
                                              <p:pRg st="5" end="5"/>
                                            </p:txEl>
                                          </p:spTgt>
                                        </p:tgtEl>
                                        <p:attrNameLst>
                                          <p:attrName>style.visibility</p:attrName>
                                        </p:attrNameLst>
                                      </p:cBhvr>
                                      <p:to>
                                        <p:strVal val="visible"/>
                                      </p:to>
                                    </p:set>
                                    <p:animEffect transition="in" filter="fade">
                                      <p:cBhvr>
                                        <p:cTn id="34" dur="500"/>
                                        <p:tgtEl>
                                          <p:spTgt spid="307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75">
                                            <p:txEl>
                                              <p:pRg st="6" end="6"/>
                                            </p:txEl>
                                          </p:spTgt>
                                        </p:tgtEl>
                                        <p:attrNameLst>
                                          <p:attrName>style.visibility</p:attrName>
                                        </p:attrNameLst>
                                      </p:cBhvr>
                                      <p:to>
                                        <p:strVal val="visible"/>
                                      </p:to>
                                    </p:set>
                                    <p:animEffect transition="in" filter="fade">
                                      <p:cBhvr>
                                        <p:cTn id="39" dur="500"/>
                                        <p:tgtEl>
                                          <p:spTgt spid="3075">
                                            <p:txEl>
                                              <p:pRg st="6" end="6"/>
                                            </p:txEl>
                                          </p:spTgt>
                                        </p:tgtEl>
                                      </p:cBhvr>
                                    </p:animEffect>
                                  </p:childTnLst>
                                </p:cTn>
                              </p:par>
                            </p:childTnLst>
                          </p:cTn>
                        </p:par>
                        <p:par>
                          <p:cTn id="40" fill="hold" nodeType="with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075">
                                            <p:txEl>
                                              <p:pRg st="7" end="7"/>
                                            </p:txEl>
                                          </p:spTgt>
                                        </p:tgtEl>
                                        <p:attrNameLst>
                                          <p:attrName>style.visibility</p:attrName>
                                        </p:attrNameLst>
                                      </p:cBhvr>
                                      <p:to>
                                        <p:strVal val="visible"/>
                                      </p:to>
                                    </p:set>
                                    <p:animEffect transition="in" filter="fade">
                                      <p:cBhvr>
                                        <p:cTn id="43" dur="10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283968" y="1628800"/>
            <a:ext cx="4860032" cy="4608512"/>
          </a:xfrm>
        </p:spPr>
        <p:txBody>
          <a:bodyPr/>
          <a:lstStyle/>
          <a:p>
            <a:pPr eaLnBrk="1" hangingPunct="1"/>
            <a:r>
              <a:rPr lang="en-US" dirty="0" err="1">
                <a:solidFill>
                  <a:srgbClr val="FFFFCC"/>
                </a:solidFill>
                <a:ea typeface="ＭＳ Ｐゴシック" pitchFamily="34" charset="-128"/>
              </a:rPr>
              <a:t>Futuristisch</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Nieuwe-tijd</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filosofie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Spiritualiteit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Meditatie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Gebed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Humanitair</a:t>
            </a:r>
            <a:endParaRPr lang="en-US" dirty="0">
              <a:solidFill>
                <a:srgbClr val="FFFFCC"/>
              </a:solidFill>
              <a:ea typeface="ＭＳ Ｐゴシック" pitchFamily="34" charset="-128"/>
            </a:endParaRPr>
          </a:p>
        </p:txBody>
      </p:sp>
      <p:pic>
        <p:nvPicPr>
          <p:cNvPr id="22531" name="Picture 2" descr="DSCF0229.JPG"/>
          <p:cNvPicPr>
            <a:picLocks noChangeAspect="1"/>
          </p:cNvPicPr>
          <p:nvPr>
            <p:custDataLst>
              <p:tags r:id="rId2"/>
            </p:custDataLst>
          </p:nvPr>
        </p:nvPicPr>
        <p:blipFill>
          <a:blip r:embed="rId5" cstate="print"/>
          <a:srcRect/>
          <a:stretch>
            <a:fillRect/>
          </a:stretch>
        </p:blipFill>
        <p:spPr bwMode="auto">
          <a:xfrm>
            <a:off x="683568" y="1700808"/>
            <a:ext cx="3225800" cy="43021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2531"/>
                                        </p:tgtEl>
                                        <p:attrNameLst>
                                          <p:attrName>style.visibility</p:attrName>
                                        </p:attrNameLst>
                                      </p:cBhvr>
                                      <p:to>
                                        <p:strVal val="visible"/>
                                      </p:to>
                                    </p:set>
                                    <p:animEffect transition="in" filter="fade">
                                      <p:cBhvr>
                                        <p:cTn id="30" dur="2000"/>
                                        <p:tgtEl>
                                          <p:spTgt spid="225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827584" y="1556792"/>
            <a:ext cx="4032448" cy="4824536"/>
          </a:xfrm>
        </p:spPr>
        <p:txBody>
          <a:bodyPr/>
          <a:lstStyle/>
          <a:p>
            <a:pPr marL="0" indent="0" eaLnBrk="1" hangingPunct="1">
              <a:buNone/>
            </a:pP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Creatieve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energie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Inspiratie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Artiesten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Zieners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Artistieke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inspiratie</a:t>
            </a:r>
            <a:endParaRPr lang="en-US" dirty="0">
              <a:solidFill>
                <a:srgbClr val="FFFFCC"/>
              </a:solidFill>
              <a:ea typeface="ＭＳ Ｐゴシック" pitchFamily="34" charset="-128"/>
            </a:endParaRPr>
          </a:p>
        </p:txBody>
      </p:sp>
      <p:pic>
        <p:nvPicPr>
          <p:cNvPr id="24579" name="Picture 1" descr="purple praying bought.jpg"/>
          <p:cNvPicPr>
            <a:picLocks noChangeAspect="1"/>
          </p:cNvPicPr>
          <p:nvPr>
            <p:custDataLst>
              <p:tags r:id="rId2"/>
            </p:custDataLst>
          </p:nvPr>
        </p:nvPicPr>
        <p:blipFill>
          <a:blip r:embed="rId5" cstate="print"/>
          <a:srcRect/>
          <a:stretch>
            <a:fillRect/>
          </a:stretch>
        </p:blipFill>
        <p:spPr bwMode="auto">
          <a:xfrm>
            <a:off x="4932363" y="1700213"/>
            <a:ext cx="3024187" cy="4532312"/>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childTnLst>
                                </p:cTn>
                              </p:par>
                            </p:childTnLst>
                          </p:cTn>
                        </p:par>
                        <p:par>
                          <p:cTn id="8" fill="hold" nodeType="with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Effect transition="in" filter="fade">
                                      <p:cBhvr>
                                        <p:cTn id="11" dur="1000"/>
                                        <p:tgtEl>
                                          <p:spTgt spid="307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5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500"/>
                                        <p:tgtEl>
                                          <p:spTgt spid="307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4579"/>
                                        </p:tgtEl>
                                        <p:attrNameLst>
                                          <p:attrName>style.visibility</p:attrName>
                                        </p:attrNameLst>
                                      </p:cBhvr>
                                      <p:to>
                                        <p:strVal val="visible"/>
                                      </p:to>
                                    </p:set>
                                    <p:animEffect transition="in" filter="fade">
                                      <p:cBhvr>
                                        <p:cTn id="26" dur="2000"/>
                                        <p:tgtEl>
                                          <p:spTgt spid="245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Effect transition="in" filter="fade">
                                      <p:cBhvr>
                                        <p:cTn id="31"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724128" y="1772816"/>
            <a:ext cx="3419872" cy="3197225"/>
          </a:xfrm>
        </p:spPr>
        <p:txBody>
          <a:bodyPr/>
          <a:lstStyle/>
          <a:p>
            <a:pPr eaLnBrk="1" hangingPunct="1"/>
            <a:r>
              <a:rPr lang="en-US" dirty="0" err="1">
                <a:solidFill>
                  <a:srgbClr val="FFFFCC"/>
                </a:solidFill>
                <a:ea typeface="ＭＳ Ｐゴシック" pitchFamily="34" charset="-128"/>
              </a:rPr>
              <a:t>Inspiratie</a:t>
            </a:r>
            <a:r>
              <a:rPr lang="en-US" dirty="0">
                <a:solidFill>
                  <a:srgbClr val="FFFFCC"/>
                </a:solidFill>
                <a:ea typeface="ＭＳ Ｐゴシック" pitchFamily="34" charset="-128"/>
              </a:rPr>
              <a:t> / </a:t>
            </a:r>
            <a:r>
              <a:rPr lang="en-US" dirty="0" err="1">
                <a:solidFill>
                  <a:srgbClr val="FFFFCC"/>
                </a:solidFill>
                <a:ea typeface="ＭＳ Ｐゴシック" pitchFamily="34" charset="-128"/>
              </a:rPr>
              <a:t>idee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komt</a:t>
            </a:r>
            <a:r>
              <a:rPr lang="en-US" dirty="0">
                <a:solidFill>
                  <a:srgbClr val="FFFFCC"/>
                </a:solidFill>
                <a:ea typeface="ＭＳ Ｐゴシック" pitchFamily="34" charset="-128"/>
              </a:rPr>
              <a:t> van ‘</a:t>
            </a:r>
            <a:r>
              <a:rPr lang="en-US" dirty="0" err="1">
                <a:solidFill>
                  <a:srgbClr val="FFFFCC"/>
                </a:solidFill>
                <a:ea typeface="ＭＳ Ｐゴシック" pitchFamily="34" charset="-128"/>
              </a:rPr>
              <a:t>boven</a:t>
            </a:r>
            <a:r>
              <a:rPr lang="en-US" dirty="0">
                <a:solidFill>
                  <a:srgbClr val="FFFFCC"/>
                </a:solidFill>
                <a:ea typeface="ＭＳ Ｐゴシック" pitchFamily="34" charset="-128"/>
              </a:rPr>
              <a:t>’</a:t>
            </a:r>
          </a:p>
          <a:p>
            <a:pPr eaLnBrk="1" hangingPunct="1"/>
            <a:r>
              <a:rPr lang="en-US" dirty="0" err="1">
                <a:solidFill>
                  <a:srgbClr val="FFFFCC"/>
                </a:solidFill>
                <a:ea typeface="ＭＳ Ｐゴシック" pitchFamily="34" charset="-128"/>
              </a:rPr>
              <a:t>Uitdragen</a:t>
            </a:r>
            <a:r>
              <a:rPr lang="en-US" dirty="0">
                <a:solidFill>
                  <a:srgbClr val="FFFFCC"/>
                </a:solidFill>
                <a:ea typeface="ＭＳ Ｐゴシック" pitchFamily="34" charset="-128"/>
              </a:rPr>
              <a:t> van </a:t>
            </a:r>
            <a:r>
              <a:rPr lang="en-US" dirty="0" err="1">
                <a:solidFill>
                  <a:srgbClr val="FFFFCC"/>
                </a:solidFill>
                <a:ea typeface="ＭＳ Ｐゴシック" pitchFamily="34" charset="-128"/>
              </a:rPr>
              <a:t>inspiratie</a:t>
            </a:r>
            <a:r>
              <a:rPr lang="en-US" dirty="0">
                <a:solidFill>
                  <a:srgbClr val="FFFFCC"/>
                </a:solidFill>
                <a:ea typeface="ＭＳ Ｐゴシック" pitchFamily="34" charset="-128"/>
              </a:rPr>
              <a:t> / </a:t>
            </a:r>
            <a:r>
              <a:rPr lang="en-US" dirty="0" err="1">
                <a:solidFill>
                  <a:srgbClr val="FFFFCC"/>
                </a:solidFill>
                <a:ea typeface="ＭＳ Ｐゴシック" pitchFamily="34" charset="-128"/>
              </a:rPr>
              <a:t>idee</a:t>
            </a:r>
            <a:endParaRPr lang="en-US" dirty="0">
              <a:solidFill>
                <a:srgbClr val="FFFFCC"/>
              </a:solidFill>
              <a:ea typeface="ＭＳ Ｐゴシック" pitchFamily="34" charset="-128"/>
            </a:endParaRPr>
          </a:p>
        </p:txBody>
      </p:sp>
      <p:pic>
        <p:nvPicPr>
          <p:cNvPr id="26627" name="Picture 2" descr="purple painting bought.jpg"/>
          <p:cNvPicPr>
            <a:picLocks noChangeAspect="1"/>
          </p:cNvPicPr>
          <p:nvPr>
            <p:custDataLst>
              <p:tags r:id="rId2"/>
            </p:custDataLst>
          </p:nvPr>
        </p:nvPicPr>
        <p:blipFill>
          <a:blip r:embed="rId5" cstate="print"/>
          <a:srcRect/>
          <a:stretch>
            <a:fillRect/>
          </a:stretch>
        </p:blipFill>
        <p:spPr bwMode="auto">
          <a:xfrm>
            <a:off x="539552" y="3068960"/>
            <a:ext cx="4629150" cy="3071813"/>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fade">
                                      <p:cBhvr>
                                        <p:cTn id="17"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1916832"/>
            <a:ext cx="2819400" cy="3197225"/>
          </a:xfrm>
        </p:spPr>
        <p:txBody>
          <a:bodyPr/>
          <a:lstStyle/>
          <a:p>
            <a:pPr eaLnBrk="1" hangingPunct="1"/>
            <a:r>
              <a:rPr lang="en-US" dirty="0" err="1">
                <a:solidFill>
                  <a:srgbClr val="FFFFCC"/>
                </a:solidFill>
                <a:ea typeface="ＭＳ Ｐゴシック" pitchFamily="34" charset="-128"/>
              </a:rPr>
              <a:t>Koninklijk</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Status</a:t>
            </a:r>
          </a:p>
          <a:p>
            <a:pPr eaLnBrk="1" hangingPunct="1"/>
            <a:r>
              <a:rPr lang="en-US" dirty="0">
                <a:solidFill>
                  <a:srgbClr val="FFFFCC"/>
                </a:solidFill>
                <a:ea typeface="ＭＳ Ｐゴシック" pitchFamily="34" charset="-128"/>
              </a:rPr>
              <a:t>Keizer</a:t>
            </a:r>
          </a:p>
        </p:txBody>
      </p:sp>
      <p:pic>
        <p:nvPicPr>
          <p:cNvPr id="28675" name="Picture 1" descr="crown purple.jpg"/>
          <p:cNvPicPr>
            <a:picLocks noChangeAspect="1"/>
          </p:cNvPicPr>
          <p:nvPr>
            <p:custDataLst>
              <p:tags r:id="rId2"/>
            </p:custDataLst>
          </p:nvPr>
        </p:nvPicPr>
        <p:blipFill>
          <a:blip r:embed="rId5" cstate="print"/>
          <a:srcRect/>
          <a:stretch>
            <a:fillRect/>
          </a:stretch>
        </p:blipFill>
        <p:spPr bwMode="auto">
          <a:xfrm>
            <a:off x="3543300" y="2667000"/>
            <a:ext cx="5205413" cy="3849688"/>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Paars</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6084168" y="1772816"/>
            <a:ext cx="2819400" cy="3197225"/>
          </a:xfrm>
        </p:spPr>
        <p:txBody>
          <a:bodyPr/>
          <a:lstStyle/>
          <a:p>
            <a:pPr eaLnBrk="1" hangingPunct="1"/>
            <a:r>
              <a:rPr lang="en-US" dirty="0" err="1">
                <a:solidFill>
                  <a:srgbClr val="FFFFCC"/>
                </a:solidFill>
                <a:ea typeface="ＭＳ Ｐゴシック" pitchFamily="34" charset="-128"/>
              </a:rPr>
              <a:t>Futuristisch</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Excentriek</a:t>
            </a:r>
            <a:endParaRPr lang="en-US" dirty="0">
              <a:solidFill>
                <a:srgbClr val="FFFFCC"/>
              </a:solidFill>
              <a:ea typeface="ＭＳ Ｐゴシック" pitchFamily="34" charset="-128"/>
            </a:endParaRPr>
          </a:p>
        </p:txBody>
      </p:sp>
      <p:pic>
        <p:nvPicPr>
          <p:cNvPr id="30723" name="Picture 2" descr="purple crystal ball.jpg"/>
          <p:cNvPicPr>
            <a:picLocks noChangeAspect="1"/>
          </p:cNvPicPr>
          <p:nvPr>
            <p:custDataLst>
              <p:tags r:id="rId2"/>
            </p:custDataLst>
          </p:nvPr>
        </p:nvPicPr>
        <p:blipFill>
          <a:blip r:embed="rId5" cstate="print"/>
          <a:srcRect/>
          <a:stretch>
            <a:fillRect/>
          </a:stretch>
        </p:blipFill>
        <p:spPr bwMode="auto">
          <a:xfrm>
            <a:off x="0" y="2403475"/>
            <a:ext cx="5940425" cy="44545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fade">
                                      <p:cBhvr>
                                        <p:cTn id="11" dur="2000"/>
                                        <p:tgtEl>
                                          <p:spTgt spid="307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fade">
                                      <p:cBhvr>
                                        <p:cTn id="16"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purple.pdf"/>
  <p:tag name="ARTICULATE_PROJECT_OPEN" val="1"/>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AUDIO_TEMP" val="C:\Users\Playtech\AppData\Local\Temp\articulate\presenter\ae\audio\20130517140925\"/>
  <p:tag name="ARTICULATE_PRESENTER_VERSION" val="6"/>
  <p:tag name="PUBLISH_TITLE" val="purple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purple1\player.html"/>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5.mp3"/>
  <p:tag name="AUDIO_ID" val="314"/>
  <p:tag name="ELAPSEDTIME" val="21.865"/>
  <p:tag name="ARTICULATE_TITLE_TAG" val="New Age"/>
  <p:tag name="ANNOTATION_COUNT" val="0"/>
  <p:tag name="ARTICULATE_SLIDE_GUID" val="0d352e79-bbb1-4400-8521-81014a700314"/>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60/5.00/9.60/12.80/18.10"/>
  <p:tag name="ARTICULATE_SLIDE_NAV" val="5"/>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ridoAQmm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6.mp3"/>
  <p:tag name="AUDIO_ID" val="315"/>
  <p:tag name="ELAPSEDTIME" val="21.961"/>
  <p:tag name="ARTICULATE_TITLE_TAG" val="spiritual"/>
  <p:tag name="ANNOTATION_COUNT" val="0"/>
  <p:tag name="ARTICULATE_SLIDE_GUID" val="0d352e79-bbb1-4400-8521-81014a700315"/>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40/7.40/15.60/18.90"/>
  <p:tag name="ARTICULATE_SLIDE_NAV" val="6"/>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O6709IIQ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7.mp3"/>
  <p:tag name="AUDIO_ID" val="316"/>
  <p:tag name="ELAPSEDTIME" val="26.857"/>
  <p:tag name="ARTICULATE_TITLE_TAG" val="inspiration"/>
  <p:tag name="ANNOTATION_COUNT" val="0"/>
  <p:tag name="ARTICULATE_SLIDE_GUID" val="0d352e79-bbb1-4400-8521-81014a700316"/>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30/6.40/16.70"/>
  <p:tag name="ARTICULATE_SLIDE_NAV" val="7"/>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jdJaVN6O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purple\Purple Meditation English Alison  FINAL 110 speed with Pauses.mp3"/>
  <p:tag name="AUDIO_ID" val="268"/>
  <p:tag name="ELAPSEDTIME" val="373.91"/>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8.mp3"/>
  <p:tag name="AUDIO_ID" val="317"/>
  <p:tag name="ELAPSEDTIME" val="37.417"/>
  <p:tag name="ARTICULATE_TITLE_TAG" val="royal"/>
  <p:tag name="ANNOTATION_COUNT" val="0"/>
  <p:tag name="ARTICULATE_SLIDE_GUID" val="0d352e79-bbb1-4400-8521-81014a700317"/>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60/7.60/12.60"/>
  <p:tag name="ARTICULATE_SLIDE_NAV" val="8"/>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SrvJ5rRV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9.mp3"/>
  <p:tag name="AUDIO_ID" val="318"/>
  <p:tag name="ELAPSEDTIME" val="22.201"/>
  <p:tag name="ARTICULATE_TITLE_TAG" val="eccentric"/>
  <p:tag name="ANNOTATION_COUNT" val="0"/>
  <p:tag name="ARTICULATE_SLIDE_GUID" val="0d352e79-bbb1-4400-8521-81014a700318"/>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30/19.10"/>
  <p:tag name="ARTICULATE_SLIDE_NAV" val="9"/>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03Irz6N6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0d352e79-bbb1-4400-8521-81014a700319"/>
  <p:tag name="AUDIO_IMPORT" val="D:\Documents\My Articulate Projects\CC module 1\Source files\Audio\Colour presentations\purple\slide10.mp3"/>
  <p:tag name="AUDIO_ID" val="319"/>
  <p:tag name="ELAPSEDTIME" val="63.001"/>
  <p:tag name="ARTICULATE_TITLE_TAG" val="Personality"/>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3.70/23.90/28.70/31.90/36.40/44.30/50.90/61.10"/>
  <p:tag name="ARTICULATE_SLIDE_NAV" val="10"/>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XTVH0eTB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11.mp3"/>
  <p:tag name="AUDIO_ID" val="320"/>
  <p:tag name="ELAPSEDTIME" val="23.809"/>
  <p:tag name="ANNOTATION_COUNT" val="0"/>
  <p:tag name="ARTICULATE_SLIDE_GUID" val="0d352e79-bbb1-4400-8521-81014a70032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90/10.30/15.50/22.4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8mGzwdCz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tw2O2u6U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purple\slide12.mp3"/>
  <p:tag name="AUDIO_ID" val="321"/>
  <p:tag name="ELAPSEDTIME" val="44.473"/>
  <p:tag name="ANNOTATION_COUNT" val="0"/>
  <p:tag name="ARTICULATE_SLIDE_GUID" val="0d352e79-bbb1-4400-8521-81014a700321"/>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2.80/7.50/30.70/35.50/39.50"/>
  <p:tag name="ARTICULATE_SLIDE_NAV" val="1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8QLeEtvE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AUDIO_IMPORT" val="D:\Documents\My Articulate Projects\CC module 1\Source files\Audio\Colour presentations\purple\slide14.mp3"/>
  <p:tag name="AUDIO_ID" val="323"/>
  <p:tag name="ANNOTATION_COUNT" val="0"/>
  <p:tag name="ARTICULATE_TITLE_TAG" val="Visiualisation"/>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TIMELINE" val="2.40"/>
  <p:tag name="ELAPSEDTIME" val="28.89"/>
  <p:tag name="ARTICULATE_SLIDE_NAV" val="14"/>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uSnEEDZ0_files\slide0001_image002.pn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hvn2Sb91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TIMELINE" val="24.10/30.10/0.00"/>
  <p:tag name="AUDIO_IMPORT" val="D:\Documents\My Articulate Projects\CC module 1\Source files\Audio\Colour presentations\aGENERAL\homework.mp3"/>
  <p:tag name="AUDIO_ID" val="269"/>
  <p:tag name="ELAPSEDTIME" val="42.073"/>
  <p:tag name="ARTICULATE_TITLE_TAG" val="Homework:"/>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ARTICULATE_SLIDE_NAV" val="2"/>
</p:tagLst>
</file>

<file path=ppt/tags/tag6.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50d7628-d4bd-4f26-9adc-69498a7e14d5"/>
  <p:tag name="AUDIO_IMPORT" val="D:\Documents\My Articulate Projects\CC module 1\Source files\Audio\Colour presentations\aGENERAL\presentation start.mp3"/>
  <p:tag name="AUDIO_ID" val="276"/>
  <p:tag name="ELAPSEDTIME" val="19.969"/>
  <p:tag name="ARTICULATE_TITLE_TAG" val="The Presentation"/>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UDIO_IMPORT" val="D:\Documents\My Articulate Projects\CC module 1\Source files\Audio\Colour presentations\purple\slide4.mp3"/>
  <p:tag name="AUDIO_ID" val="313"/>
  <p:tag name="ELAPSEDTIME" val="23.713"/>
  <p:tag name="ARTICULATE_TITLE_TAG" val="Reserved"/>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TIMELINE" val="11.30/20.50/21.80"/>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I7pVmzXl_files\slide0001_image001.jpg"/>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9621</TotalTime>
  <Words>987</Words>
  <Application>Microsoft Macintosh PowerPoint</Application>
  <PresentationFormat>On-screen Show (4:3)</PresentationFormat>
  <Paragraphs>97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Meditatie</vt:lpstr>
      <vt:lpstr>Notities:</vt:lpstr>
      <vt:lpstr>De Kleur Paars</vt:lpstr>
      <vt:lpstr>De Kleur Paars</vt:lpstr>
      <vt:lpstr>De Kleur Paars</vt:lpstr>
      <vt:lpstr>De Kleur Paars</vt:lpstr>
      <vt:lpstr>De Kleur Paars</vt:lpstr>
      <vt:lpstr>De Kleur Paars</vt:lpstr>
      <vt:lpstr>De Kleur Paars</vt:lpstr>
      <vt:lpstr> Paarse Persoonlijkheid</vt:lpstr>
      <vt:lpstr> Paars Voedsel</vt:lpstr>
      <vt:lpstr> Paars in marketing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Thelma van der Werff</cp:lastModifiedBy>
  <cp:revision>538</cp:revision>
  <dcterms:created xsi:type="dcterms:W3CDTF">2011-03-24T22:59:10Z</dcterms:created>
  <dcterms:modified xsi:type="dcterms:W3CDTF">2019-05-22T03:00:24Z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796090B3-BB8C-4856-9394-D35BCD0DFE63</vt:lpwstr>
  </property>
  <property fmtid="{D5CDD505-2E9C-101B-9397-08002B2CF9AE}" pid="5" name="ArticulateProjectFull">
    <vt:lpwstr>C:\Users\Playtech\Documents\My Articulate Projects\CC module 1\Source files\PPT files\purple1.ppta</vt:lpwstr>
  </property>
</Properties>
</file>