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tags/tag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331" r:id="rId3"/>
    <p:sldId id="276"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9" r:id="rId20"/>
  </p:sldIdLst>
  <p:sldSz cx="9144000" cy="6858000" type="screen4x3"/>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100000" saltData="hxPivljBITy+/RyRGOhCTQ==" hashData="aljU5kEX0C1VzDnAehNtjBb3i1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autoAdjust="0"/>
    <p:restoredTop sz="77419" autoAdjust="0"/>
  </p:normalViewPr>
  <p:slideViewPr>
    <p:cSldViewPr>
      <p:cViewPr varScale="1">
        <p:scale>
          <a:sx n="56" d="100"/>
          <a:sy n="56" d="100"/>
        </p:scale>
        <p:origin x="1692" y="66"/>
      </p:cViewPr>
      <p:guideLst>
        <p:guide orient="horz" pos="2160"/>
        <p:guide pos="2880"/>
      </p:guideLst>
    </p:cSldViewPr>
  </p:slideViewPr>
  <p:outlineViewPr>
    <p:cViewPr>
      <p:scale>
        <a:sx n="33" d="100"/>
        <a:sy n="33" d="100"/>
      </p:scale>
      <p:origin x="0" y="145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5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2B4F7C-8AB6-42E4-A5A0-2B412FB036FA}" type="datetimeFigureOut">
              <a:rPr lang="en-US"/>
              <a:pPr>
                <a:defRPr/>
              </a:pPr>
              <a:t>5/23/2019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0C2F2B-69A3-463B-9A19-41DDDAFC8932}" type="slidenum">
              <a:rPr lang="en-US"/>
              <a:pPr>
                <a:defRPr/>
              </a:pPr>
              <a:t>‹nr.›</a:t>
            </a:fld>
            <a:endParaRPr lang="en-US"/>
          </a:p>
        </p:txBody>
      </p:sp>
    </p:spTree>
    <p:extLst>
      <p:ext uri="{BB962C8B-B14F-4D97-AF65-F5344CB8AC3E}">
        <p14:creationId xmlns:p14="http://schemas.microsoft.com/office/powerpoint/2010/main" val="441046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6D2E7F-B683-4BD8-821F-47BA4BCB6321}"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199815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NZ" sz="1200" kern="1200" dirty="0">
                <a:solidFill>
                  <a:schemeClr val="tx1"/>
                </a:solidFill>
                <a:latin typeface="+mn-lt"/>
                <a:ea typeface="+mn-ea"/>
                <a:cs typeface="+mn-cs"/>
              </a:rPr>
              <a:t>Frequentie van ons hart correspondeert met de frequentie van de kleur groen</a:t>
            </a:r>
            <a:r>
              <a:rPr lang="en-NZ" sz="1200" kern="1200" baseline="0" dirty="0">
                <a:solidFill>
                  <a:schemeClr val="tx1"/>
                </a:solidFill>
                <a:latin typeface="+mn-lt"/>
                <a:ea typeface="+mn-ea"/>
                <a:cs typeface="+mn-cs"/>
              </a:rPr>
              <a:t>. Deze kleur kan ons helpen om ons hart te volgen. Het is ook de kleur van het </a:t>
            </a:r>
            <a:r>
              <a:rPr lang="nl-NL" sz="1200" kern="1200" baseline="0" dirty="0">
                <a:solidFill>
                  <a:schemeClr val="tx1"/>
                </a:solidFill>
                <a:latin typeface="+mn-lt"/>
                <a:ea typeface="+mn-ea"/>
                <a:cs typeface="+mn-cs"/>
              </a:rPr>
              <a:t>nemen </a:t>
            </a:r>
            <a:r>
              <a:rPr lang="en-NZ" sz="1200" kern="1200" baseline="0" dirty="0">
                <a:solidFill>
                  <a:schemeClr val="tx1"/>
                </a:solidFill>
                <a:latin typeface="+mn-lt"/>
                <a:ea typeface="+mn-ea"/>
                <a:cs typeface="+mn-cs"/>
              </a:rPr>
              <a:t>van beslissingen, volg je hart en weet welke richting je op moet. Als je in de natuur loopt k</a:t>
            </a:r>
            <a:r>
              <a:rPr lang="nl-NL" sz="1200" kern="1200" baseline="0" dirty="0">
                <a:solidFill>
                  <a:schemeClr val="tx1"/>
                </a:solidFill>
                <a:latin typeface="+mn-lt"/>
                <a:ea typeface="+mn-ea"/>
                <a:cs typeface="+mn-cs"/>
              </a:rPr>
              <a:t>an</a:t>
            </a:r>
            <a:r>
              <a:rPr lang="en-NZ" sz="1200" kern="1200" baseline="0" dirty="0">
                <a:solidFill>
                  <a:schemeClr val="tx1"/>
                </a:solidFill>
                <a:latin typeface="+mn-lt"/>
                <a:ea typeface="+mn-ea"/>
                <a:cs typeface="+mn-cs"/>
              </a:rPr>
              <a:t> je makkerlijker naar je hart luisteren en beslissingen </a:t>
            </a:r>
            <a:r>
              <a:rPr lang="nl-NL" sz="1200" kern="1200" baseline="0" dirty="0">
                <a:solidFill>
                  <a:schemeClr val="tx1"/>
                </a:solidFill>
                <a:latin typeface="+mn-lt"/>
                <a:ea typeface="+mn-ea"/>
                <a:cs typeface="+mn-cs"/>
              </a:rPr>
              <a:t>nemen.</a:t>
            </a:r>
            <a:endParaRPr lang="en-US" sz="1200" kern="1200" dirty="0">
              <a:solidFill>
                <a:schemeClr val="tx1"/>
              </a:solidFill>
              <a:latin typeface="+mn-lt"/>
              <a:ea typeface="+mn-ea"/>
              <a:cs typeface="+mn-cs"/>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52927FD1-807A-4811-AEF1-161A8576AC5E}" type="slidenum">
              <a:rPr lang="en-US"/>
              <a:pPr/>
              <a:t>10</a:t>
            </a:fld>
            <a:endParaRPr lang="en-US"/>
          </a:p>
        </p:txBody>
      </p:sp>
    </p:spTree>
    <p:extLst>
      <p:ext uri="{BB962C8B-B14F-4D97-AF65-F5344CB8AC3E}">
        <p14:creationId xmlns:p14="http://schemas.microsoft.com/office/powerpoint/2010/main" val="204978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solidFill>
                  <a:srgbClr val="404040"/>
                </a:solidFill>
                <a:latin typeface="Verdana" pitchFamily="34" charset="0"/>
                <a:ea typeface="ＭＳ Ｐゴシック" pitchFamily="34" charset="-128"/>
              </a:rPr>
              <a:t>Door tijd door te brengen</a:t>
            </a:r>
            <a:r>
              <a:rPr lang="en-NZ" baseline="0" dirty="0">
                <a:solidFill>
                  <a:srgbClr val="404040"/>
                </a:solidFill>
                <a:latin typeface="Verdana" pitchFamily="34" charset="0"/>
                <a:ea typeface="ＭＳ Ｐゴシック" pitchFamily="34" charset="-128"/>
              </a:rPr>
              <a:t> in de natuur k</a:t>
            </a:r>
            <a:r>
              <a:rPr lang="nl-NL" baseline="0" dirty="0">
                <a:solidFill>
                  <a:srgbClr val="404040"/>
                </a:solidFill>
                <a:latin typeface="Verdana" pitchFamily="34" charset="0"/>
                <a:ea typeface="ＭＳ Ｐゴシック" pitchFamily="34" charset="-128"/>
              </a:rPr>
              <a:t>an</a:t>
            </a:r>
            <a:r>
              <a:rPr lang="en-NZ" baseline="0" dirty="0">
                <a:solidFill>
                  <a:srgbClr val="404040"/>
                </a:solidFill>
                <a:latin typeface="Verdana" pitchFamily="34" charset="0"/>
                <a:ea typeface="ＭＳ Ｐゴシック" pitchFamily="34" charset="-128"/>
              </a:rPr>
              <a:t> je meer balans en vrede </a:t>
            </a:r>
            <a:r>
              <a:rPr lang="nl-NL" baseline="0" dirty="0">
                <a:solidFill>
                  <a:srgbClr val="404040"/>
                </a:solidFill>
                <a:latin typeface="Verdana" pitchFamily="34" charset="0"/>
                <a:ea typeface="ＭＳ Ｐゴシック" pitchFamily="34" charset="-128"/>
              </a:rPr>
              <a:t>voelen/</a:t>
            </a:r>
            <a:r>
              <a:rPr lang="en-NZ" baseline="0" dirty="0">
                <a:solidFill>
                  <a:srgbClr val="404040"/>
                </a:solidFill>
                <a:latin typeface="Verdana" pitchFamily="34" charset="0"/>
                <a:ea typeface="ＭＳ Ｐゴシック" pitchFamily="34" charset="-128"/>
              </a:rPr>
              <a:t>ervaren. Daarom is het een helende kleur. Ik stel altijd voor om min</a:t>
            </a:r>
            <a:r>
              <a:rPr lang="nl-NL" baseline="0" dirty="0">
                <a:solidFill>
                  <a:srgbClr val="404040"/>
                </a:solidFill>
                <a:latin typeface="Verdana" pitchFamily="34" charset="0"/>
                <a:ea typeface="ＭＳ Ｐゴシック" pitchFamily="34" charset="-128"/>
              </a:rPr>
              <a:t>stens</a:t>
            </a:r>
            <a:r>
              <a:rPr lang="en-NZ" baseline="0" dirty="0">
                <a:solidFill>
                  <a:srgbClr val="404040"/>
                </a:solidFill>
                <a:latin typeface="Verdana" pitchFamily="34" charset="0"/>
                <a:ea typeface="ＭＳ Ｐゴシック" pitchFamily="34" charset="-128"/>
              </a:rPr>
              <a:t> een keer per dag in de natuur te zijn voor min.</a:t>
            </a:r>
            <a:r>
              <a:rPr lang="nl-NL" baseline="0" dirty="0">
                <a:solidFill>
                  <a:srgbClr val="404040"/>
                </a:solidFill>
                <a:latin typeface="Verdana" pitchFamily="34" charset="0"/>
                <a:ea typeface="ＭＳ Ｐゴシック" pitchFamily="34" charset="-128"/>
              </a:rPr>
              <a:t> een</a:t>
            </a:r>
            <a:r>
              <a:rPr lang="en-NZ" baseline="0" dirty="0">
                <a:solidFill>
                  <a:srgbClr val="404040"/>
                </a:solidFill>
                <a:latin typeface="Verdana" pitchFamily="34" charset="0"/>
                <a:ea typeface="ＭＳ Ｐゴシック" pitchFamily="34" charset="-128"/>
              </a:rPr>
              <a:t> half uur. (hug a tree) Het brengt rust en ook de mogelijkheid om even naar onze hartewensen te luisteren en dit kan weer inzicht geven.</a:t>
            </a:r>
            <a:endParaRPr lang="en-US" u="sng" dirty="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681FEC4B-73BA-4D61-B7F0-D17CDD6E2798}" type="slidenum">
              <a:rPr lang="en-US"/>
              <a:pPr/>
              <a:t>11</a:t>
            </a:fld>
            <a:endParaRPr lang="en-US"/>
          </a:p>
        </p:txBody>
      </p:sp>
    </p:spTree>
    <p:extLst>
      <p:ext uri="{BB962C8B-B14F-4D97-AF65-F5344CB8AC3E}">
        <p14:creationId xmlns:p14="http://schemas.microsoft.com/office/powerpoint/2010/main" val="75682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en-NZ" dirty="0">
                <a:solidFill>
                  <a:srgbClr val="404040"/>
                </a:solidFill>
                <a:latin typeface="Verdana" pitchFamily="34" charset="0"/>
                <a:ea typeface="ＭＳ Ｐゴシック" pitchFamily="34" charset="-128"/>
              </a:rPr>
              <a:t>Het is </a:t>
            </a:r>
            <a:r>
              <a:rPr lang="nl-NL" dirty="0">
                <a:solidFill>
                  <a:srgbClr val="404040"/>
                </a:solidFill>
                <a:latin typeface="Verdana" pitchFamily="34" charset="0"/>
                <a:ea typeface="ＭＳ Ｐゴシック" pitchFamily="34" charset="-128"/>
              </a:rPr>
              <a:t>de</a:t>
            </a:r>
            <a:r>
              <a:rPr lang="nl-NL" baseline="0" dirty="0">
                <a:solidFill>
                  <a:srgbClr val="404040"/>
                </a:solidFill>
                <a:latin typeface="Verdana" pitchFamily="34" charset="0"/>
                <a:ea typeface="ＭＳ Ｐゴシック" pitchFamily="34" charset="-128"/>
              </a:rPr>
              <a:t> </a:t>
            </a:r>
            <a:r>
              <a:rPr lang="en-NZ" dirty="0">
                <a:solidFill>
                  <a:srgbClr val="404040"/>
                </a:solidFill>
                <a:latin typeface="Verdana" pitchFamily="34" charset="0"/>
                <a:ea typeface="ＭＳ Ｐゴシック" pitchFamily="34" charset="-128"/>
              </a:rPr>
              <a:t>kleur</a:t>
            </a:r>
            <a:r>
              <a:rPr lang="en-NZ" baseline="0" dirty="0">
                <a:solidFill>
                  <a:srgbClr val="404040"/>
                </a:solidFill>
                <a:latin typeface="Verdana" pitchFamily="34" charset="0"/>
                <a:ea typeface="ＭＳ Ｐゴシック" pitchFamily="34" charset="-128"/>
              </a:rPr>
              <a:t> van bemiddeling en </a:t>
            </a:r>
            <a:r>
              <a:rPr lang="nl-NL" baseline="0" dirty="0">
                <a:solidFill>
                  <a:srgbClr val="404040"/>
                </a:solidFill>
                <a:latin typeface="Verdana" pitchFamily="34" charset="0"/>
                <a:ea typeface="ＭＳ Ｐゴシック" pitchFamily="34" charset="-128"/>
              </a:rPr>
              <a:t>het </a:t>
            </a:r>
            <a:r>
              <a:rPr lang="en-NZ" baseline="0" dirty="0">
                <a:solidFill>
                  <a:srgbClr val="404040"/>
                </a:solidFill>
                <a:latin typeface="Verdana" pitchFamily="34" charset="0"/>
                <a:ea typeface="ＭＳ Ｐゴシック" pitchFamily="34" charset="-128"/>
              </a:rPr>
              <a:t>zal altijd proberen om harmonie, balans en vrede te cre</a:t>
            </a:r>
            <a:r>
              <a:rPr lang="nl-NL" baseline="0" dirty="0" err="1">
                <a:solidFill>
                  <a:srgbClr val="404040"/>
                </a:solidFill>
                <a:latin typeface="Verdana" pitchFamily="34" charset="0"/>
                <a:ea typeface="ＭＳ Ｐゴシック" pitchFamily="34" charset="-128"/>
              </a:rPr>
              <a:t>ëren</a:t>
            </a:r>
            <a:r>
              <a:rPr lang="en-NZ" baseline="0" dirty="0">
                <a:solidFill>
                  <a:srgbClr val="404040"/>
                </a:solidFill>
                <a:latin typeface="Verdana" pitchFamily="34" charset="0"/>
                <a:ea typeface="ＭＳ Ｐゴシック" pitchFamily="34" charset="-128"/>
              </a:rPr>
              <a:t>. Het probeert om alle partijen bijeen te brengen op een taktvolle en kalme wijze en </a:t>
            </a:r>
            <a:r>
              <a:rPr lang="nl-NL" baseline="0" dirty="0">
                <a:solidFill>
                  <a:srgbClr val="404040"/>
                </a:solidFill>
                <a:latin typeface="Verdana" pitchFamily="34" charset="0"/>
                <a:ea typeface="ＭＳ Ｐゴシック" pitchFamily="34" charset="-128"/>
              </a:rPr>
              <a:t>om op die manier</a:t>
            </a:r>
            <a:r>
              <a:rPr lang="en-NZ" baseline="0" dirty="0">
                <a:solidFill>
                  <a:srgbClr val="404040"/>
                </a:solidFill>
                <a:latin typeface="Verdana" pitchFamily="34" charset="0"/>
                <a:ea typeface="ＭＳ Ｐゴシック" pitchFamily="34" charset="-128"/>
              </a:rPr>
              <a:t> conflicten op te lossen. Groen cr</a:t>
            </a:r>
            <a:r>
              <a:rPr lang="nl-NL" baseline="0" dirty="0" err="1">
                <a:solidFill>
                  <a:srgbClr val="404040"/>
                </a:solidFill>
                <a:latin typeface="Verdana" pitchFamily="34" charset="0"/>
                <a:ea typeface="ＭＳ Ｐゴシック" pitchFamily="34" charset="-128"/>
              </a:rPr>
              <a:t>eëert</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 ook vertrouwen en hoop. Groen staat voor  humanitaire en liefdadigheids akties en brengt hoop en vrede. Daarom is deze kleur vaak gerelateerd aan vredestichters en </a:t>
            </a:r>
            <a:r>
              <a:rPr lang="nl-NL" baseline="0" dirty="0">
                <a:solidFill>
                  <a:srgbClr val="404040"/>
                </a:solidFill>
                <a:latin typeface="Verdana" pitchFamily="34" charset="0"/>
                <a:ea typeface="ＭＳ Ｐゴシック" pitchFamily="34" charset="-128"/>
              </a:rPr>
              <a:t>filantropische mensen,</a:t>
            </a:r>
            <a:r>
              <a:rPr lang="en-NZ" baseline="0" dirty="0">
                <a:solidFill>
                  <a:srgbClr val="404040"/>
                </a:solidFill>
                <a:latin typeface="Verdana" pitchFamily="34" charset="0"/>
                <a:ea typeface="ＭＳ Ｐゴシック" pitchFamily="34" charset="-128"/>
              </a:rPr>
              <a:t> omdat ze anderen willen helpen en/of </a:t>
            </a:r>
            <a:r>
              <a:rPr lang="nl-NL" baseline="0" dirty="0">
                <a:solidFill>
                  <a:srgbClr val="404040"/>
                </a:solidFill>
                <a:latin typeface="Verdana" pitchFamily="34" charset="0"/>
                <a:ea typeface="ＭＳ Ｐゴシック" pitchFamily="34" charset="-128"/>
              </a:rPr>
              <a:t>ze willen </a:t>
            </a:r>
            <a:r>
              <a:rPr lang="en-NZ" baseline="0" dirty="0">
                <a:solidFill>
                  <a:srgbClr val="404040"/>
                </a:solidFill>
                <a:latin typeface="Verdana" pitchFamily="34" charset="0"/>
                <a:ea typeface="ＭＳ Ｐゴシック" pitchFamily="34" charset="-128"/>
              </a:rPr>
              <a:t>bemiddelen.</a:t>
            </a:r>
            <a:endParaRPr lang="en-NZ" dirty="0">
              <a:solidFill>
                <a:srgbClr val="404040"/>
              </a:solidFill>
              <a:latin typeface="Verdana" pitchFamily="34" charset="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29F0D780-214B-4BCD-A619-03CC57A52C08}" type="slidenum">
              <a:rPr lang="en-US"/>
              <a:pPr/>
              <a:t>12</a:t>
            </a:fld>
            <a:endParaRPr lang="en-US"/>
          </a:p>
        </p:txBody>
      </p:sp>
    </p:spTree>
    <p:extLst>
      <p:ext uri="{BB962C8B-B14F-4D97-AF65-F5344CB8AC3E}">
        <p14:creationId xmlns:p14="http://schemas.microsoft.com/office/powerpoint/2010/main" val="33897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en-NZ" dirty="0">
                <a:solidFill>
                  <a:srgbClr val="404040"/>
                </a:solidFill>
                <a:latin typeface="Verdana" pitchFamily="34" charset="0"/>
                <a:ea typeface="ＭＳ Ｐゴシック" pitchFamily="34" charset="-128"/>
              </a:rPr>
              <a:t>Groen word</a:t>
            </a:r>
            <a:r>
              <a:rPr lang="en-NZ" baseline="0" dirty="0">
                <a:solidFill>
                  <a:srgbClr val="404040"/>
                </a:solidFill>
                <a:latin typeface="Verdana" pitchFamily="34" charset="0"/>
                <a:ea typeface="ＭＳ Ｐゴシック" pitchFamily="34" charset="-128"/>
              </a:rPr>
              <a:t>t gerelateerd aan geld</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omdat de US dollar groen is. </a:t>
            </a:r>
            <a:r>
              <a:rPr lang="nl-NL" baseline="0" dirty="0">
                <a:solidFill>
                  <a:srgbClr val="404040"/>
                </a:solidFill>
                <a:latin typeface="Verdana" pitchFamily="34" charset="0"/>
                <a:ea typeface="ＭＳ Ｐゴシック" pitchFamily="34" charset="-128"/>
              </a:rPr>
              <a:t>Filantropen</a:t>
            </a:r>
            <a:r>
              <a:rPr lang="en-NZ" baseline="0" dirty="0">
                <a:solidFill>
                  <a:srgbClr val="404040"/>
                </a:solidFill>
                <a:latin typeface="Verdana" pitchFamily="34" charset="0"/>
                <a:ea typeface="ＭＳ Ｐゴシック" pitchFamily="34" charset="-128"/>
              </a:rPr>
              <a:t> gebruiken geld om anderen te helpen. Vaak een moeilijke kleur voor mensen</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omdat ze vinden dat ze het niet waard zijn om geld te ontvangen</a:t>
            </a:r>
            <a:endParaRPr lang="en-US" u="sng" dirty="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4473FB4B-17E4-4B2C-BBD1-8705B3996E03}" type="slidenum">
              <a:rPr lang="en-US"/>
              <a:pPr/>
              <a:t>13</a:t>
            </a:fld>
            <a:endParaRPr lang="en-US"/>
          </a:p>
        </p:txBody>
      </p:sp>
    </p:spTree>
    <p:extLst>
      <p:ext uri="{BB962C8B-B14F-4D97-AF65-F5344CB8AC3E}">
        <p14:creationId xmlns:p14="http://schemas.microsoft.com/office/powerpoint/2010/main" val="1991705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20000"/>
              </a:lnSpc>
              <a:spcBef>
                <a:spcPct val="30000"/>
              </a:spcBef>
              <a:spcAft>
                <a:spcPct val="0"/>
              </a:spcAft>
              <a:buClrTx/>
              <a:buSzTx/>
              <a:buFontTx/>
              <a:buNone/>
              <a:tabLst/>
              <a:defRPr/>
            </a:pPr>
            <a:r>
              <a:rPr lang="en-NZ" dirty="0">
                <a:solidFill>
                  <a:srgbClr val="404040"/>
                </a:solidFill>
                <a:latin typeface="Verdana" pitchFamily="34" charset="0"/>
                <a:ea typeface="ＭＳ Ｐゴシック" pitchFamily="34" charset="-128"/>
              </a:rPr>
              <a:t>Groen wordt vaak gebruikt in ziekenhuizen, vooral</a:t>
            </a:r>
            <a:r>
              <a:rPr lang="en-NZ" baseline="0" dirty="0">
                <a:solidFill>
                  <a:srgbClr val="404040"/>
                </a:solidFill>
                <a:latin typeface="Verdana" pitchFamily="34" charset="0"/>
                <a:ea typeface="ＭＳ Ｐゴシック" pitchFamily="34" charset="-128"/>
              </a:rPr>
              <a:t> in de OP</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 omdat het de tegenover</a:t>
            </a:r>
            <a:r>
              <a:rPr lang="nl-NL" baseline="0" dirty="0">
                <a:solidFill>
                  <a:srgbClr val="404040"/>
                </a:solidFill>
                <a:latin typeface="Verdana" pitchFamily="34" charset="0"/>
                <a:ea typeface="ＭＳ Ｐゴシック" pitchFamily="34" charset="-128"/>
              </a:rPr>
              <a:t>gestelde</a:t>
            </a:r>
            <a:r>
              <a:rPr lang="en-NZ" baseline="0" dirty="0">
                <a:solidFill>
                  <a:srgbClr val="404040"/>
                </a:solidFill>
                <a:latin typeface="Verdana" pitchFamily="34" charset="0"/>
                <a:ea typeface="ＭＳ Ｐゴシック" pitchFamily="34" charset="-128"/>
              </a:rPr>
              <a:t> kleur is van rood (bloed) en zo het zien van het vele rood (bloed) </a:t>
            </a:r>
            <a:r>
              <a:rPr lang="nl-NL" baseline="0" dirty="0">
                <a:solidFill>
                  <a:srgbClr val="404040"/>
                </a:solidFill>
                <a:latin typeface="Verdana" pitchFamily="34" charset="0"/>
                <a:ea typeface="ＭＳ Ｐゴシック" pitchFamily="34" charset="-128"/>
              </a:rPr>
              <a:t>balanceert</a:t>
            </a:r>
            <a:r>
              <a:rPr lang="en-NZ" baseline="0" dirty="0">
                <a:solidFill>
                  <a:srgbClr val="404040"/>
                </a:solidFill>
                <a:latin typeface="Verdana" pitchFamily="34" charset="0"/>
                <a:ea typeface="ＭＳ Ｐゴシック" pitchFamily="34" charset="-128"/>
              </a:rPr>
              <a:t>. Groen is ook een helende kleur </a:t>
            </a:r>
            <a:r>
              <a:rPr lang="nl-NL" baseline="0" dirty="0">
                <a:solidFill>
                  <a:srgbClr val="404040"/>
                </a:solidFill>
                <a:latin typeface="Verdana" pitchFamily="34" charset="0"/>
                <a:ea typeface="ＭＳ Ｐゴシック" pitchFamily="34" charset="-128"/>
              </a:rPr>
              <a:t>welke </a:t>
            </a:r>
            <a:r>
              <a:rPr lang="en-NZ" baseline="0" dirty="0">
                <a:solidFill>
                  <a:srgbClr val="404040"/>
                </a:solidFill>
                <a:latin typeface="Verdana" pitchFamily="34" charset="0"/>
                <a:ea typeface="ＭＳ Ｐゴシック" pitchFamily="34" charset="-128"/>
              </a:rPr>
              <a:t>harmonie, vrede brengt o</a:t>
            </a:r>
            <a:r>
              <a:rPr lang="nl-NL" baseline="0" dirty="0">
                <a:solidFill>
                  <a:srgbClr val="404040"/>
                </a:solidFill>
                <a:latin typeface="Verdana" pitchFamily="34" charset="0"/>
                <a:ea typeface="ＭＳ Ｐゴシック" pitchFamily="34" charset="-128"/>
              </a:rPr>
              <a:t>p</a:t>
            </a:r>
            <a:r>
              <a:rPr lang="en-NZ" baseline="0" dirty="0">
                <a:solidFill>
                  <a:srgbClr val="404040"/>
                </a:solidFill>
                <a:latin typeface="Verdana" pitchFamily="34" charset="0"/>
                <a:ea typeface="ＭＳ Ｐゴシック" pitchFamily="34" charset="-128"/>
              </a:rPr>
              <a:t> een hele rustige en zachtmoedige manier. </a:t>
            </a:r>
            <a:endParaRPr lang="en-NZ" dirty="0">
              <a:solidFill>
                <a:srgbClr val="404040"/>
              </a:solidFill>
              <a:latin typeface="Verdana" pitchFamily="34" charset="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0B81F87B-60F1-4BEF-A886-3FAB9A691D70}" type="slidenum">
              <a:rPr lang="en-US"/>
              <a:pPr/>
              <a:t>14</a:t>
            </a:fld>
            <a:endParaRPr lang="en-US"/>
          </a:p>
        </p:txBody>
      </p:sp>
    </p:spTree>
    <p:extLst>
      <p:ext uri="{BB962C8B-B14F-4D97-AF65-F5344CB8AC3E}">
        <p14:creationId xmlns:p14="http://schemas.microsoft.com/office/powerpoint/2010/main" val="176155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en-NZ" dirty="0">
                <a:solidFill>
                  <a:srgbClr val="404040"/>
                </a:solidFill>
                <a:latin typeface="Verdana" pitchFamily="34" charset="0"/>
                <a:ea typeface="ＭＳ Ｐゴシック" pitchFamily="34" charset="-128"/>
              </a:rPr>
              <a:t>We hebben groen nodig om ons in staat te stellen om te ontspannen</a:t>
            </a:r>
            <a:r>
              <a:rPr lang="nl-NL" dirty="0">
                <a:solidFill>
                  <a:srgbClr val="404040"/>
                </a:solidFill>
                <a:latin typeface="Verdana" pitchFamily="34" charset="0"/>
                <a:ea typeface="ＭＳ Ｐゴシック" pitchFamily="34" charset="-128"/>
              </a:rPr>
              <a:t>,</a:t>
            </a:r>
            <a:r>
              <a:rPr lang="en-NZ" dirty="0">
                <a:solidFill>
                  <a:srgbClr val="404040"/>
                </a:solidFill>
                <a:latin typeface="Verdana" pitchFamily="34" charset="0"/>
                <a:ea typeface="ＭＳ Ｐゴシック" pitchFamily="34" charset="-128"/>
              </a:rPr>
              <a:t> onzelfzuchtige liefde </a:t>
            </a:r>
            <a:r>
              <a:rPr lang="nl-NL" dirty="0">
                <a:solidFill>
                  <a:srgbClr val="404040"/>
                </a:solidFill>
                <a:latin typeface="Verdana" pitchFamily="34" charset="0"/>
                <a:ea typeface="ＭＳ Ｐゴシック" pitchFamily="34" charset="-128"/>
              </a:rPr>
              <a:t>te </a:t>
            </a:r>
            <a:r>
              <a:rPr lang="en-NZ" dirty="0">
                <a:solidFill>
                  <a:srgbClr val="404040"/>
                </a:solidFill>
                <a:latin typeface="Verdana" pitchFamily="34" charset="0"/>
                <a:ea typeface="ＭＳ Ｐゴシック" pitchFamily="34" charset="-128"/>
              </a:rPr>
              <a:t>kunnen geven en </a:t>
            </a:r>
            <a:r>
              <a:rPr lang="nl-NL" dirty="0">
                <a:solidFill>
                  <a:srgbClr val="404040"/>
                </a:solidFill>
                <a:latin typeface="Verdana" pitchFamily="34" charset="0"/>
                <a:ea typeface="ＭＳ Ｐゴシック" pitchFamily="34" charset="-128"/>
              </a:rPr>
              <a:t>te </a:t>
            </a:r>
            <a:r>
              <a:rPr lang="en-NZ" dirty="0">
                <a:solidFill>
                  <a:srgbClr val="404040"/>
                </a:solidFill>
                <a:latin typeface="Verdana" pitchFamily="34" charset="0"/>
                <a:ea typeface="ＭＳ Ｐゴシック" pitchFamily="34" charset="-128"/>
              </a:rPr>
              <a:t>ontvangen. Ook</a:t>
            </a:r>
            <a:r>
              <a:rPr lang="nl-NL" baseline="0" dirty="0">
                <a:solidFill>
                  <a:srgbClr val="404040"/>
                </a:solidFill>
                <a:latin typeface="Verdana" pitchFamily="34" charset="0"/>
                <a:ea typeface="ＭＳ Ｐゴシック" pitchFamily="34" charset="-128"/>
              </a:rPr>
              <a:t> voor het </a:t>
            </a:r>
            <a:r>
              <a:rPr lang="en-NZ" dirty="0">
                <a:solidFill>
                  <a:srgbClr val="404040"/>
                </a:solidFill>
                <a:latin typeface="Verdana" pitchFamily="34" charset="0"/>
                <a:ea typeface="ＭＳ Ｐゴシック" pitchFamily="34" charset="-128"/>
              </a:rPr>
              <a:t>kunnen ontvangen van complimentjes en geld. Groen</a:t>
            </a:r>
            <a:r>
              <a:rPr lang="en-NZ" baseline="0" dirty="0">
                <a:solidFill>
                  <a:srgbClr val="404040"/>
                </a:solidFill>
                <a:latin typeface="Verdana" pitchFamily="34" charset="0"/>
                <a:ea typeface="ＭＳ Ｐゴシック" pitchFamily="34" charset="-128"/>
              </a:rPr>
              <a:t> kan ons daarom ook ondersteunen om overvloed te accepteren. Dit kan materialistische overvloed of emotionele overvloed</a:t>
            </a:r>
            <a:r>
              <a:rPr lang="nl-NL" baseline="0" dirty="0">
                <a:solidFill>
                  <a:srgbClr val="404040"/>
                </a:solidFill>
                <a:latin typeface="Verdana" pitchFamily="34" charset="0"/>
                <a:ea typeface="ＭＳ Ｐゴシック" pitchFamily="34" charset="-128"/>
              </a:rPr>
              <a:t> zijn.</a:t>
            </a:r>
            <a:endParaRPr lang="en-US" dirty="0">
              <a:solidFill>
                <a:srgbClr val="404040"/>
              </a:solidFill>
              <a:latin typeface="Verdana" pitchFamily="34" charset="0"/>
              <a:ea typeface="ＭＳ Ｐゴシック" pitchFamily="34" charset="-128"/>
            </a:endParaRPr>
          </a:p>
          <a:p>
            <a:pPr algn="just" eaLnBrk="1" hangingPunct="1">
              <a:lnSpc>
                <a:spcPct val="120000"/>
              </a:lnSpc>
            </a:pPr>
            <a:endParaRPr lang="en-US" u="sng" dirty="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DF1A02C0-E85E-4A6A-BBC9-F53C6F6FD8A9}" type="slidenum">
              <a:rPr lang="en-US"/>
              <a:pPr/>
              <a:t>15</a:t>
            </a:fld>
            <a:endParaRPr lang="en-US"/>
          </a:p>
        </p:txBody>
      </p:sp>
    </p:spTree>
    <p:extLst>
      <p:ext uri="{BB962C8B-B14F-4D97-AF65-F5344CB8AC3E}">
        <p14:creationId xmlns:p14="http://schemas.microsoft.com/office/powerpoint/2010/main" val="1264739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nl-NL" baseline="0" dirty="0">
                <a:solidFill>
                  <a:srgbClr val="404040"/>
                </a:solidFill>
                <a:latin typeface="Verdana" pitchFamily="34" charset="0"/>
                <a:ea typeface="ＭＳ Ｐゴシック" pitchFamily="34" charset="-128"/>
              </a:rPr>
              <a:t>Groene persoonlijkheden</a:t>
            </a:r>
            <a:r>
              <a:rPr lang="nl-NL" dirty="0">
                <a:solidFill>
                  <a:srgbClr val="404040"/>
                </a:solidFill>
                <a:latin typeface="Verdana" pitchFamily="34" charset="0"/>
                <a:ea typeface="ＭＳ Ｐゴシック" pitchFamily="34" charset="-128"/>
              </a:rPr>
              <a:t> zijn</a:t>
            </a:r>
            <a:r>
              <a:rPr lang="nl-NL" baseline="0" dirty="0">
                <a:solidFill>
                  <a:srgbClr val="404040"/>
                </a:solidFill>
                <a:latin typeface="Verdana" pitchFamily="34" charset="0"/>
                <a:ea typeface="ＭＳ Ｐゴシック" pitchFamily="34" charset="-128"/>
              </a:rPr>
              <a:t> </a:t>
            </a:r>
            <a:r>
              <a:rPr lang="en-NZ" dirty="0">
                <a:solidFill>
                  <a:srgbClr val="404040"/>
                </a:solidFill>
                <a:latin typeface="Verdana" pitchFamily="34" charset="0"/>
                <a:ea typeface="ＭＳ Ｐゴシック" pitchFamily="34" charset="-128"/>
              </a:rPr>
              <a:t>uitgebalanceerd en oprecht en wi</a:t>
            </a:r>
            <a:r>
              <a:rPr lang="nl-NL" dirty="0" err="1">
                <a:solidFill>
                  <a:srgbClr val="404040"/>
                </a:solidFill>
                <a:latin typeface="Verdana" pitchFamily="34" charset="0"/>
                <a:ea typeface="ＭＳ Ｐゴシック" pitchFamily="34" charset="-128"/>
              </a:rPr>
              <a:t>llen</a:t>
            </a:r>
            <a:r>
              <a:rPr lang="nl-NL" baseline="0" dirty="0">
                <a:solidFill>
                  <a:srgbClr val="404040"/>
                </a:solidFill>
                <a:latin typeface="Verdana" pitchFamily="34" charset="0"/>
                <a:ea typeface="ＭＳ Ｐゴシック" pitchFamily="34" charset="-128"/>
              </a:rPr>
              <a:t> </a:t>
            </a:r>
            <a:r>
              <a:rPr lang="en-NZ" dirty="0">
                <a:solidFill>
                  <a:srgbClr val="404040"/>
                </a:solidFill>
                <a:latin typeface="Verdana" pitchFamily="34" charset="0"/>
                <a:ea typeface="ＭＳ Ｐゴシック" pitchFamily="34" charset="-128"/>
              </a:rPr>
              <a:t>graag mensen helpen. </a:t>
            </a:r>
            <a:r>
              <a:rPr lang="nl-NL" dirty="0">
                <a:solidFill>
                  <a:srgbClr val="404040"/>
                </a:solidFill>
                <a:latin typeface="Verdana" pitchFamily="34" charset="0"/>
                <a:ea typeface="ＭＳ Ｐゴシック" pitchFamily="34" charset="-128"/>
              </a:rPr>
              <a:t>Vredestichters</a:t>
            </a:r>
            <a:r>
              <a:rPr lang="en-NZ" dirty="0">
                <a:solidFill>
                  <a:srgbClr val="404040"/>
                </a:solidFill>
                <a:latin typeface="Verdana" pitchFamily="34" charset="0"/>
                <a:ea typeface="ＭＳ Ｐゴシック" pitchFamily="34" charset="-128"/>
              </a:rPr>
              <a:t>, socia</a:t>
            </a:r>
            <a:r>
              <a:rPr lang="nl-NL" dirty="0">
                <a:solidFill>
                  <a:srgbClr val="404040"/>
                </a:solidFill>
                <a:latin typeface="Verdana" pitchFamily="34" charset="0"/>
                <a:ea typeface="ＭＳ Ｐゴシック" pitchFamily="34" charset="-128"/>
              </a:rPr>
              <a:t>le</a:t>
            </a:r>
            <a:r>
              <a:rPr lang="nl-NL" baseline="0" dirty="0">
                <a:solidFill>
                  <a:srgbClr val="404040"/>
                </a:solidFill>
                <a:latin typeface="Verdana" pitchFamily="34" charset="0"/>
                <a:ea typeface="ＭＳ Ｐゴシック" pitchFamily="34" charset="-128"/>
              </a:rPr>
              <a:t> </a:t>
            </a:r>
            <a:r>
              <a:rPr lang="en-NZ" dirty="0">
                <a:solidFill>
                  <a:srgbClr val="404040"/>
                </a:solidFill>
                <a:latin typeface="Verdana" pitchFamily="34" charset="0"/>
                <a:ea typeface="ＭＳ Ｐゴシック" pitchFamily="34" charset="-128"/>
              </a:rPr>
              <a:t>perso</a:t>
            </a:r>
            <a:r>
              <a:rPr lang="nl-NL" dirty="0" err="1">
                <a:solidFill>
                  <a:srgbClr val="404040"/>
                </a:solidFill>
                <a:latin typeface="Verdana" pitchFamily="34" charset="0"/>
                <a:ea typeface="ＭＳ Ｐゴシック" pitchFamily="34" charset="-128"/>
              </a:rPr>
              <a:t>nen</a:t>
            </a:r>
            <a:r>
              <a:rPr lang="en-NZ" dirty="0">
                <a:solidFill>
                  <a:srgbClr val="404040"/>
                </a:solidFill>
                <a:latin typeface="Verdana" pitchFamily="34" charset="0"/>
                <a:ea typeface="ＭＳ Ｐゴシック" pitchFamily="34" charset="-128"/>
              </a:rPr>
              <a:t> met empathie voor anderen. Ze kunnen goed conflicten op</a:t>
            </a:r>
            <a:r>
              <a:rPr lang="en-NZ" baseline="0" dirty="0">
                <a:solidFill>
                  <a:srgbClr val="404040"/>
                </a:solidFill>
                <a:latin typeface="Verdana" pitchFamily="34" charset="0"/>
                <a:ea typeface="ＭＳ Ｐゴシック" pitchFamily="34" charset="-128"/>
              </a:rPr>
              <a:t> een vreedzame manier oplossen</a:t>
            </a:r>
            <a:r>
              <a:rPr lang="nl-NL" baseline="0" dirty="0">
                <a:solidFill>
                  <a:srgbClr val="404040"/>
                </a:solidFill>
                <a:latin typeface="Verdana" pitchFamily="34" charset="0"/>
                <a:ea typeface="ＭＳ Ｐゴシック" pitchFamily="34" charset="-128"/>
              </a:rPr>
              <a:t>,</a:t>
            </a:r>
            <a:r>
              <a:rPr lang="en-NZ" baseline="0" dirty="0">
                <a:solidFill>
                  <a:srgbClr val="404040"/>
                </a:solidFill>
                <a:latin typeface="Verdana" pitchFamily="34" charset="0"/>
                <a:ea typeface="ＭＳ Ｐゴシック" pitchFamily="34" charset="-128"/>
              </a:rPr>
              <a:t> omdat ze situaties van beide kanten kunnen bekijken. Ze kunnen een duidelijk en gedegen opinie geven. Ze zien zaken vaa</a:t>
            </a:r>
            <a:r>
              <a:rPr lang="nl-NL" baseline="0" dirty="0">
                <a:solidFill>
                  <a:srgbClr val="404040"/>
                </a:solidFill>
                <a:latin typeface="Verdana" pitchFamily="34" charset="0"/>
                <a:ea typeface="ＭＳ Ｐゴシック" pitchFamily="34" charset="-128"/>
              </a:rPr>
              <a:t>k</a:t>
            </a:r>
            <a:r>
              <a:rPr lang="en-NZ" baseline="0" dirty="0">
                <a:solidFill>
                  <a:srgbClr val="404040"/>
                </a:solidFill>
                <a:latin typeface="Verdana" pitchFamily="34" charset="0"/>
                <a:ea typeface="ＭＳ Ｐゴシック" pitchFamily="34" charset="-128"/>
              </a:rPr>
              <a:t> heel helder en kunnen goed beslissingen nemen. Ze zijn tolerant en hebben een idealis</a:t>
            </a:r>
            <a:r>
              <a:rPr lang="nl-NL" baseline="0" dirty="0" err="1">
                <a:solidFill>
                  <a:srgbClr val="404040"/>
                </a:solidFill>
                <a:latin typeface="Verdana" pitchFamily="34" charset="0"/>
                <a:ea typeface="ＭＳ Ｐゴシック" pitchFamily="34" charset="-128"/>
              </a:rPr>
              <a:t>tische</a:t>
            </a:r>
            <a:r>
              <a:rPr lang="en-NZ" baseline="0" dirty="0">
                <a:solidFill>
                  <a:srgbClr val="404040"/>
                </a:solidFill>
                <a:latin typeface="Verdana" pitchFamily="34" charset="0"/>
                <a:ea typeface="ＭＳ Ｐゴシック" pitchFamily="34" charset="-128"/>
              </a:rPr>
              <a:t> kijk op zaken, erg vrijgevig en delen graag met anderen. Ze geven anderen de ruimte. Relaties, vertrouwen en vriendschappen zijn erg belangrijk voor hen.</a:t>
            </a:r>
          </a:p>
          <a:p>
            <a:pPr algn="just" eaLnBrk="1" hangingPunct="1">
              <a:lnSpc>
                <a:spcPct val="120000"/>
              </a:lnSpc>
            </a:pPr>
            <a:r>
              <a:rPr lang="en-NZ" baseline="0" dirty="0">
                <a:solidFill>
                  <a:srgbClr val="404040"/>
                </a:solidFill>
                <a:latin typeface="Verdana" pitchFamily="34" charset="0"/>
                <a:ea typeface="ＭＳ Ｐゴシック" pitchFamily="34" charset="-128"/>
              </a:rPr>
              <a:t>Ge</a:t>
            </a:r>
            <a:r>
              <a:rPr lang="nl-NL" baseline="0" dirty="0">
                <a:solidFill>
                  <a:srgbClr val="404040"/>
                </a:solidFill>
                <a:latin typeface="Verdana" pitchFamily="34" charset="0"/>
                <a:ea typeface="ＭＳ Ｐゴシック" pitchFamily="34" charset="-128"/>
              </a:rPr>
              <a:t>ven </a:t>
            </a:r>
            <a:r>
              <a:rPr lang="en-NZ" baseline="0" dirty="0">
                <a:solidFill>
                  <a:srgbClr val="404040"/>
                </a:solidFill>
                <a:latin typeface="Verdana" pitchFamily="34" charset="0"/>
                <a:ea typeface="ＭＳ Ｐゴシック" pitchFamily="34" charset="-128"/>
              </a:rPr>
              <a:t>iedereen hun ruimte</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 maar hebben ook hun eigen ruimte en vrijheid nodig om die dingen te doen waar ze waarde aan hechten. Werk</a:t>
            </a:r>
            <a:r>
              <a:rPr lang="nl-NL" baseline="0" dirty="0">
                <a:solidFill>
                  <a:srgbClr val="404040"/>
                </a:solidFill>
                <a:latin typeface="Verdana" pitchFamily="34" charset="0"/>
                <a:ea typeface="ＭＳ Ｐゴシック" pitchFamily="34" charset="-128"/>
              </a:rPr>
              <a:t>en </a:t>
            </a:r>
            <a:r>
              <a:rPr lang="en-NZ" baseline="0" dirty="0">
                <a:solidFill>
                  <a:srgbClr val="404040"/>
                </a:solidFill>
                <a:latin typeface="Verdana" pitchFamily="34" charset="0"/>
                <a:ea typeface="ＭＳ Ｐゴシック" pitchFamily="34" charset="-128"/>
              </a:rPr>
              <a:t>methodisch en mensen kunnen </a:t>
            </a:r>
            <a:r>
              <a:rPr lang="nl-NL" baseline="0" dirty="0">
                <a:solidFill>
                  <a:srgbClr val="404040"/>
                </a:solidFill>
                <a:latin typeface="Verdana" pitchFamily="34" charset="0"/>
                <a:ea typeface="ＭＳ Ｐゴシック" pitchFamily="34" charset="-128"/>
              </a:rPr>
              <a:t>van hun op </a:t>
            </a:r>
            <a:r>
              <a:rPr lang="en-NZ" baseline="0" dirty="0">
                <a:solidFill>
                  <a:srgbClr val="404040"/>
                </a:solidFill>
                <a:latin typeface="Verdana" pitchFamily="34" charset="0"/>
                <a:ea typeface="ＭＳ Ｐゴシック" pitchFamily="34" charset="-128"/>
              </a:rPr>
              <a:t>aan. Goede samenwerker</a:t>
            </a:r>
            <a:r>
              <a:rPr lang="nl-NL" baseline="0" dirty="0">
                <a:solidFill>
                  <a:srgbClr val="404040"/>
                </a:solidFill>
                <a:latin typeface="Verdana" pitchFamily="34" charset="0"/>
                <a:ea typeface="ＭＳ Ｐゴシック" pitchFamily="34" charset="-128"/>
              </a:rPr>
              <a:t>s </a:t>
            </a:r>
            <a:r>
              <a:rPr lang="en-NZ" baseline="0" dirty="0">
                <a:solidFill>
                  <a:srgbClr val="404040"/>
                </a:solidFill>
                <a:latin typeface="Verdana" pitchFamily="34" charset="0"/>
                <a:ea typeface="ＭＳ Ｐゴシック" pitchFamily="34" charset="-128"/>
              </a:rPr>
              <a:t>in teamverband en </a:t>
            </a:r>
            <a:r>
              <a:rPr lang="nl-NL" baseline="0" dirty="0">
                <a:solidFill>
                  <a:srgbClr val="404040"/>
                </a:solidFill>
                <a:latin typeface="Verdana" pitchFamily="34" charset="0"/>
                <a:ea typeface="ＭＳ Ｐゴシック" pitchFamily="34" charset="-128"/>
              </a:rPr>
              <a:t>ze kijken </a:t>
            </a:r>
            <a:r>
              <a:rPr lang="en-NZ" baseline="0" dirty="0">
                <a:solidFill>
                  <a:srgbClr val="404040"/>
                </a:solidFill>
                <a:latin typeface="Verdana" pitchFamily="34" charset="0"/>
                <a:ea typeface="ＭＳ Ｐゴシック" pitchFamily="34" charset="-128"/>
              </a:rPr>
              <a:t>altijd hoe </a:t>
            </a:r>
            <a:r>
              <a:rPr lang="nl-NL" baseline="0" dirty="0">
                <a:solidFill>
                  <a:srgbClr val="404040"/>
                </a:solidFill>
                <a:latin typeface="Verdana" pitchFamily="34" charset="0"/>
                <a:ea typeface="ＭＳ Ｐゴシック" pitchFamily="34" charset="-128"/>
              </a:rPr>
              <a:t>ze </a:t>
            </a:r>
            <a:r>
              <a:rPr lang="en-NZ" baseline="0" dirty="0">
                <a:solidFill>
                  <a:srgbClr val="404040"/>
                </a:solidFill>
                <a:latin typeface="Verdana" pitchFamily="34" charset="0"/>
                <a:ea typeface="ＭＳ Ｐゴシック" pitchFamily="34" charset="-128"/>
              </a:rPr>
              <a:t>een win-win situatie </a:t>
            </a:r>
            <a:r>
              <a:rPr lang="nl-NL" baseline="0" dirty="0">
                <a:solidFill>
                  <a:srgbClr val="404040"/>
                </a:solidFill>
                <a:latin typeface="Verdana" pitchFamily="34" charset="0"/>
                <a:ea typeface="ＭＳ Ｐゴシック" pitchFamily="34" charset="-128"/>
              </a:rPr>
              <a:t>kunnen </a:t>
            </a:r>
            <a:r>
              <a:rPr lang="en-NZ" baseline="0" dirty="0">
                <a:solidFill>
                  <a:srgbClr val="404040"/>
                </a:solidFill>
                <a:latin typeface="Verdana" pitchFamily="34" charset="0"/>
                <a:ea typeface="ＭＳ Ｐゴシック" pitchFamily="34" charset="-128"/>
              </a:rPr>
              <a:t>krijgen. Gericht op het geven van goede service, humanistische en welwillend.</a:t>
            </a:r>
            <a:endParaRPr lang="en-NZ" dirty="0">
              <a:solidFill>
                <a:srgbClr val="404040"/>
              </a:solidFill>
              <a:latin typeface="Verdana" pitchFamily="34" charset="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7485AF07-5B35-47F9-BAC8-E8C172FB976E}" type="slidenum">
              <a:rPr lang="en-US"/>
              <a:pPr/>
              <a:t>16</a:t>
            </a:fld>
            <a:endParaRPr lang="en-US"/>
          </a:p>
        </p:txBody>
      </p:sp>
    </p:spTree>
    <p:extLst>
      <p:ext uri="{BB962C8B-B14F-4D97-AF65-F5344CB8AC3E}">
        <p14:creationId xmlns:p14="http://schemas.microsoft.com/office/powerpoint/2010/main" val="68436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r>
              <a:rPr lang="en-NZ" dirty="0">
                <a:ea typeface="ＭＳ Ｐゴシック" pitchFamily="34" charset="-128"/>
              </a:rPr>
              <a:t>Groen voedsel</a:t>
            </a:r>
            <a:r>
              <a:rPr lang="en-NZ" baseline="0" dirty="0">
                <a:ea typeface="ＭＳ Ｐゴシック" pitchFamily="34" charset="-128"/>
              </a:rPr>
              <a:t> heeft een herstellende werking en is verfrissend, kan stress en zelfs emotionele problemen</a:t>
            </a:r>
            <a:r>
              <a:rPr lang="nl-NL" baseline="0" dirty="0">
                <a:ea typeface="ＭＳ Ｐゴシック" pitchFamily="34" charset="-128"/>
              </a:rPr>
              <a:t> verminderen. </a:t>
            </a:r>
            <a:r>
              <a:rPr lang="en-NZ" baseline="0" dirty="0">
                <a:ea typeface="ＭＳ Ｐゴシック" pitchFamily="34" charset="-128"/>
              </a:rPr>
              <a:t>Men zegt niet voor niets: eet je groente! Alle groene groente en fruit z</a:t>
            </a:r>
            <a:r>
              <a:rPr lang="nl-NL" baseline="0" dirty="0" err="1">
                <a:ea typeface="ＭＳ Ｐゴシック" pitchFamily="34" charset="-128"/>
              </a:rPr>
              <a:t>itten</a:t>
            </a:r>
            <a:r>
              <a:rPr lang="en-NZ" baseline="0" dirty="0">
                <a:ea typeface="ＭＳ Ｐゴシック" pitchFamily="34" charset="-128"/>
              </a:rPr>
              <a:t> vol anti</a:t>
            </a:r>
            <a:r>
              <a:rPr lang="nl-NL" baseline="0" dirty="0">
                <a:ea typeface="ＭＳ Ｐゴシック" pitchFamily="34" charset="-128"/>
              </a:rPr>
              <a:t>-</a:t>
            </a:r>
            <a:r>
              <a:rPr lang="en-NZ" baseline="0" dirty="0">
                <a:ea typeface="ＭＳ Ｐゴシック" pitchFamily="34" charset="-128"/>
              </a:rPr>
              <a:t>oxidanten en </a:t>
            </a:r>
            <a:r>
              <a:rPr lang="nl-NL" baseline="0" dirty="0">
                <a:ea typeface="ＭＳ Ｐゴシック" pitchFamily="34" charset="-128"/>
              </a:rPr>
              <a:t>ze </a:t>
            </a:r>
            <a:r>
              <a:rPr lang="en-NZ" baseline="0" dirty="0">
                <a:ea typeface="ＭＳ Ｐゴシック" pitchFamily="34" charset="-128"/>
              </a:rPr>
              <a:t>hebben heel veel goede vitamines. Groen voedsel is goed voor het hart en de longen.</a:t>
            </a:r>
            <a:endParaRPr lang="en-NZ" dirty="0">
              <a:ea typeface="ＭＳ Ｐゴシック" pitchFamily="34" charset="-128"/>
            </a:endParaRPr>
          </a:p>
          <a:p>
            <a:pPr eaLnBrk="1" hangingPunct="1"/>
            <a:endParaRPr lang="en-NZ" dirty="0">
              <a:ea typeface="ＭＳ Ｐゴシック" pitchFamily="34"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67DD9CA8-6C58-4994-81AE-8184933F9C95}" type="slidenum">
              <a:rPr lang="en-US"/>
              <a:pPr/>
              <a:t>17</a:t>
            </a:fld>
            <a:endParaRPr lang="en-US"/>
          </a:p>
        </p:txBody>
      </p:sp>
    </p:spTree>
    <p:extLst>
      <p:ext uri="{BB962C8B-B14F-4D97-AF65-F5344CB8AC3E}">
        <p14:creationId xmlns:p14="http://schemas.microsoft.com/office/powerpoint/2010/main" val="13619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r>
              <a:rPr lang="en-NZ" dirty="0">
                <a:ea typeface="ＭＳ Ｐゴシック" pitchFamily="34" charset="-128"/>
              </a:rPr>
              <a:t>Groen in marketing wordt</a:t>
            </a:r>
            <a:r>
              <a:rPr lang="en-NZ" baseline="0" dirty="0">
                <a:ea typeface="ＭＳ Ｐゴシック" pitchFamily="34" charset="-128"/>
              </a:rPr>
              <a:t> gebruikt om natuurlijke</a:t>
            </a:r>
            <a:r>
              <a:rPr lang="nl-NL" baseline="0" dirty="0">
                <a:ea typeface="ＭＳ Ｐゴシック" pitchFamily="34" charset="-128"/>
              </a:rPr>
              <a:t>,</a:t>
            </a:r>
            <a:r>
              <a:rPr lang="en-NZ" baseline="0" dirty="0">
                <a:ea typeface="ＭＳ Ｐゴシック" pitchFamily="34" charset="-128"/>
              </a:rPr>
              <a:t> schone en groene produkten aan te bevelen zoals natuurlijke cosmetica of schoonmaak produkten. Firma</a:t>
            </a:r>
            <a:r>
              <a:rPr lang="nl-NL" baseline="0" dirty="0">
                <a:ea typeface="ＭＳ Ｐゴシック" pitchFamily="34" charset="-128"/>
              </a:rPr>
              <a:t>'s</a:t>
            </a:r>
            <a:r>
              <a:rPr lang="en-NZ" baseline="0" dirty="0">
                <a:ea typeface="ＭＳ Ｐゴシック" pitchFamily="34" charset="-128"/>
              </a:rPr>
              <a:t> die groen gebruiken</a:t>
            </a:r>
            <a:r>
              <a:rPr lang="nl-NL" baseline="0" dirty="0">
                <a:ea typeface="ＭＳ Ｐゴシック" pitchFamily="34" charset="-128"/>
              </a:rPr>
              <a:t>,</a:t>
            </a:r>
            <a:r>
              <a:rPr lang="en-NZ" baseline="0" dirty="0">
                <a:ea typeface="ＭＳ Ｐゴシック" pitchFamily="34" charset="-128"/>
              </a:rPr>
              <a:t> willen aangeven dat hun produkten milieuvriendelijk zijn.</a:t>
            </a:r>
          </a:p>
          <a:p>
            <a:pPr eaLnBrk="1" hangingPunct="1"/>
            <a:r>
              <a:rPr lang="en-NZ" baseline="0" dirty="0">
                <a:ea typeface="ＭＳ Ｐゴシック" pitchFamily="34" charset="-128"/>
              </a:rPr>
              <a:t>De kleur van vrede, harmonie en eerlijke natuurlijke voeding en ook groene energie. De Groene Partij gebruikt groen om hun principes duidelijk aan te geven. Ecologische wijsheid, sociale verantwoordelijkheid, vreedzame oplossingen en milieubewust.</a:t>
            </a:r>
            <a:endParaRPr lang="en-NZ" dirty="0">
              <a:ea typeface="ＭＳ Ｐゴシック" pitchFamily="34" charset="-128"/>
            </a:endParaRPr>
          </a:p>
          <a:p>
            <a:pPr eaLnBrk="1" hangingPunct="1"/>
            <a:endParaRPr lang="en-NZ" dirty="0">
              <a:ea typeface="ＭＳ Ｐゴシック" pitchFamily="34" charset="-128"/>
            </a:endParaRPr>
          </a:p>
          <a:p>
            <a:pPr eaLnBrk="1" hangingPunct="1"/>
            <a:r>
              <a:rPr lang="en-NZ" dirty="0">
                <a:ea typeface="ＭＳ Ｐゴシック" pitchFamily="34" charset="-128"/>
              </a:rPr>
              <a:t>De</a:t>
            </a:r>
            <a:r>
              <a:rPr lang="en-NZ" baseline="0" dirty="0">
                <a:ea typeface="ＭＳ Ｐゴシック" pitchFamily="34" charset="-128"/>
              </a:rPr>
              <a:t> B</a:t>
            </a:r>
            <a:r>
              <a:rPr lang="en-NZ" dirty="0">
                <a:ea typeface="ＭＳ Ｐゴシック" pitchFamily="34" charset="-128"/>
              </a:rPr>
              <a:t>ody Shop gebruikt groen in hun winkels</a:t>
            </a:r>
            <a:r>
              <a:rPr lang="nl-NL" dirty="0">
                <a:ea typeface="ＭＳ Ｐゴシック" pitchFamily="34" charset="-128"/>
              </a:rPr>
              <a:t>,</a:t>
            </a:r>
            <a:r>
              <a:rPr lang="en-NZ" dirty="0">
                <a:ea typeface="ＭＳ Ｐゴシック" pitchFamily="34" charset="-128"/>
              </a:rPr>
              <a:t> omdat het de kleur van</a:t>
            </a:r>
            <a:r>
              <a:rPr lang="en-NZ" baseline="0" dirty="0">
                <a:ea typeface="ＭＳ Ｐゴシック" pitchFamily="34" charset="-128"/>
              </a:rPr>
              <a:t> gezondheid en milieu is en het geeft aan dat produkten vers en natuurlijk</a:t>
            </a:r>
            <a:r>
              <a:rPr lang="nl-NL" baseline="0" dirty="0">
                <a:ea typeface="ＭＳ Ｐゴシック" pitchFamily="34" charset="-128"/>
              </a:rPr>
              <a:t> zijn.</a:t>
            </a:r>
            <a:endParaRPr lang="en-US" dirty="0">
              <a:solidFill>
                <a:srgbClr val="404040"/>
              </a:solidFill>
              <a:latin typeface="Verdana" pitchFamily="34" charset="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C594A007-52A3-4061-A4A8-51D18F9CD51B}" type="slidenum">
              <a:rPr lang="en-US"/>
              <a:pPr/>
              <a:t>18</a:t>
            </a:fld>
            <a:endParaRPr lang="en-US"/>
          </a:p>
        </p:txBody>
      </p:sp>
    </p:spTree>
    <p:extLst>
      <p:ext uri="{BB962C8B-B14F-4D97-AF65-F5344CB8AC3E}">
        <p14:creationId xmlns:p14="http://schemas.microsoft.com/office/powerpoint/2010/main" val="189260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err="1">
                <a:ea typeface="ＭＳ Ｐゴシック" pitchFamily="34" charset="-128"/>
              </a:rPr>
              <a:t>Er</a:t>
            </a:r>
            <a:r>
              <a:rPr lang="en-US" dirty="0">
                <a:ea typeface="ＭＳ Ｐゴシック" pitchFamily="34" charset="-128"/>
              </a:rPr>
              <a:t> </a:t>
            </a:r>
            <a:r>
              <a:rPr lang="en-US" dirty="0" err="1">
                <a:ea typeface="ＭＳ Ｐゴシック" pitchFamily="34" charset="-128"/>
              </a:rPr>
              <a:t>staat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man op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kruispunt</a:t>
            </a:r>
            <a:r>
              <a:rPr lang="en-US" baseline="0" dirty="0">
                <a:ea typeface="ＭＳ Ｐゴシック" pitchFamily="34" charset="-128"/>
              </a:rPr>
              <a:t> in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bos</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draagt</a:t>
            </a:r>
            <a:r>
              <a:rPr lang="en-US" baseline="0" dirty="0">
                <a:ea typeface="ＭＳ Ｐゴシック" pitchFamily="34" charset="-128"/>
              </a:rPr>
              <a:t> </a:t>
            </a:r>
            <a:r>
              <a:rPr lang="en-US" baseline="0" dirty="0" err="1">
                <a:ea typeface="ＭＳ Ｐゴシック" pitchFamily="34" charset="-128"/>
              </a:rPr>
              <a:t>groene</a:t>
            </a:r>
            <a:r>
              <a:rPr lang="en-US" baseline="0" dirty="0">
                <a:ea typeface="ＭＳ Ｐゴシック" pitchFamily="34" charset="-128"/>
              </a:rPr>
              <a:t> </a:t>
            </a:r>
            <a:r>
              <a:rPr lang="en-US" baseline="0" dirty="0" err="1">
                <a:ea typeface="ＭＳ Ｐゴシック" pitchFamily="34" charset="-128"/>
              </a:rPr>
              <a:t>kleding</a:t>
            </a:r>
            <a:r>
              <a:rPr lang="en-US" baseline="0" dirty="0">
                <a:ea typeface="ＭＳ Ｐゴシック" pitchFamily="34" charset="-128"/>
              </a:rPr>
              <a:t> en </a:t>
            </a:r>
            <a:r>
              <a:rPr lang="en-US" baseline="0" dirty="0" err="1">
                <a:ea typeface="ＭＳ Ｐゴシック" pitchFamily="34" charset="-128"/>
              </a:rPr>
              <a:t>groene</a:t>
            </a:r>
            <a:r>
              <a:rPr lang="en-US" baseline="0" dirty="0">
                <a:ea typeface="ＭＳ Ｐゴシック" pitchFamily="34" charset="-128"/>
              </a:rPr>
              <a:t> </a:t>
            </a:r>
            <a:r>
              <a:rPr lang="nl-NL" baseline="0" dirty="0">
                <a:ea typeface="ＭＳ Ｐゴシック" pitchFamily="34" charset="-128"/>
              </a:rPr>
              <a:t>laarzen</a:t>
            </a:r>
            <a:r>
              <a:rPr lang="en-US" baseline="0" dirty="0">
                <a:ea typeface="ＭＳ Ｐゴシック" pitchFamily="34" charset="-128"/>
              </a:rPr>
              <a:t> en</a:t>
            </a:r>
            <a:r>
              <a:rPr lang="nl-NL" baseline="0" dirty="0">
                <a:ea typeface="ＭＳ Ｐゴシック" pitchFamily="34" charset="-128"/>
              </a:rPr>
              <a:t> hij </a:t>
            </a:r>
            <a:r>
              <a:rPr lang="en-US" baseline="0" dirty="0">
                <a:ea typeface="ＭＳ Ｐゴシック" pitchFamily="34" charset="-128"/>
              </a:rPr>
              <a:t> </a:t>
            </a:r>
            <a:r>
              <a:rPr lang="en-US" baseline="0" dirty="0" err="1">
                <a:ea typeface="ＭＳ Ｐゴシック" pitchFamily="34" charset="-128"/>
              </a:rPr>
              <a:t>staat</a:t>
            </a:r>
            <a:r>
              <a:rPr lang="en-US" baseline="0" dirty="0">
                <a:ea typeface="ＭＳ Ｐゴシック" pitchFamily="34" charset="-128"/>
              </a:rPr>
              <a:t> in </a:t>
            </a:r>
            <a:r>
              <a:rPr lang="en-US" baseline="0" dirty="0" err="1">
                <a:ea typeface="ＭＳ Ｐゴシック" pitchFamily="34" charset="-128"/>
              </a:rPr>
              <a:t>een</a:t>
            </a:r>
            <a:r>
              <a:rPr lang="en-US" baseline="0" dirty="0">
                <a:ea typeface="ＭＳ Ｐゴシック" pitchFamily="34" charset="-128"/>
              </a:rPr>
              <a:t> emmer vol met </a:t>
            </a:r>
            <a:r>
              <a:rPr lang="en-US" baseline="0" dirty="0" err="1">
                <a:ea typeface="ＭＳ Ｐゴシック" pitchFamily="34" charset="-128"/>
              </a:rPr>
              <a:t>amerikaanse</a:t>
            </a:r>
            <a:r>
              <a:rPr lang="en-US" baseline="0" dirty="0">
                <a:ea typeface="ＭＳ Ｐゴシック" pitchFamily="34" charset="-128"/>
              </a:rPr>
              <a:t> dollars.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staat</a:t>
            </a:r>
            <a:r>
              <a:rPr lang="en-US" baseline="0" dirty="0">
                <a:ea typeface="ＭＳ Ｐゴシック" pitchFamily="34" charset="-128"/>
              </a:rPr>
              <a:t> </a:t>
            </a:r>
            <a:r>
              <a:rPr lang="en-US" baseline="0" dirty="0" err="1">
                <a:ea typeface="ＭＳ Ｐゴシック" pitchFamily="34" charset="-128"/>
              </a:rPr>
              <a:t>rustig</a:t>
            </a:r>
            <a:r>
              <a:rPr lang="en-US" baseline="0" dirty="0">
                <a:ea typeface="ＭＳ Ｐゴシック" pitchFamily="34" charset="-128"/>
              </a:rPr>
              <a:t> en </a:t>
            </a:r>
            <a:r>
              <a:rPr lang="en-US" baseline="0" dirty="0" err="1">
                <a:ea typeface="ＭＳ Ｐゴシック" pitchFamily="34" charset="-128"/>
              </a:rPr>
              <a:t>kalm</a:t>
            </a:r>
            <a:r>
              <a:rPr lang="en-US" baseline="0" dirty="0">
                <a:ea typeface="ＭＳ Ｐゴシック" pitchFamily="34" charset="-128"/>
              </a:rPr>
              <a:t>.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houdt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schip</a:t>
            </a:r>
            <a:r>
              <a:rPr lang="en-US" baseline="0" dirty="0">
                <a:ea typeface="ＭＳ Ｐゴシック" pitchFamily="34" charset="-128"/>
              </a:rPr>
              <a:t> vast met de </a:t>
            </a:r>
            <a:r>
              <a:rPr lang="en-US" baseline="0" dirty="0" err="1">
                <a:ea typeface="ＭＳ Ｐゴシック" pitchFamily="34" charset="-128"/>
              </a:rPr>
              <a:t>naam</a:t>
            </a:r>
            <a:r>
              <a:rPr lang="en-US" baseline="0" dirty="0">
                <a:ea typeface="ＭＳ Ｐゴシック" pitchFamily="34" charset="-128"/>
              </a:rPr>
              <a:t> Greenpeace en </a:t>
            </a:r>
            <a:r>
              <a:rPr lang="en-US" baseline="0" dirty="0" err="1">
                <a:ea typeface="ＭＳ Ｐゴシック" pitchFamily="34" charset="-128"/>
              </a:rPr>
              <a:t>hij</a:t>
            </a:r>
            <a:r>
              <a:rPr lang="en-US" baseline="0" dirty="0">
                <a:ea typeface="ＭＳ Ｐゴシック" pitchFamily="34" charset="-128"/>
              </a:rPr>
              <a:t> </a:t>
            </a:r>
            <a:r>
              <a:rPr lang="en-US" baseline="0" dirty="0" err="1">
                <a:ea typeface="ＭＳ Ｐゴシック" pitchFamily="34" charset="-128"/>
              </a:rPr>
              <a:t>maakt</a:t>
            </a:r>
            <a:r>
              <a:rPr lang="en-US" baseline="0" dirty="0">
                <a:ea typeface="ＭＳ Ｐゴシック" pitchFamily="34" charset="-128"/>
              </a:rPr>
              <a:t> het </a:t>
            </a:r>
            <a:r>
              <a:rPr lang="en-US" baseline="0" dirty="0" err="1">
                <a:ea typeface="ＭＳ Ｐゴシック" pitchFamily="34" charset="-128"/>
              </a:rPr>
              <a:t>vredesteken</a:t>
            </a:r>
            <a:r>
              <a:rPr lang="en-US" baseline="0" dirty="0">
                <a:ea typeface="ＭＳ Ｐゴシック" pitchFamily="34" charset="-128"/>
              </a:rPr>
              <a:t> met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andere</a:t>
            </a:r>
            <a:r>
              <a:rPr lang="en-US" baseline="0" dirty="0">
                <a:ea typeface="ＭＳ Ｐゴシック" pitchFamily="34" charset="-128"/>
              </a:rPr>
              <a:t> hand. Uit </a:t>
            </a:r>
            <a:r>
              <a:rPr lang="en-US" baseline="0" dirty="0" err="1">
                <a:ea typeface="ＭＳ Ｐゴシック" pitchFamily="34" charset="-128"/>
              </a:rPr>
              <a:t>zijn</a:t>
            </a:r>
            <a:r>
              <a:rPr lang="en-US" baseline="0" dirty="0">
                <a:ea typeface="ＭＳ Ｐゴシック" pitchFamily="34" charset="-128"/>
              </a:rPr>
              <a:t> </a:t>
            </a:r>
            <a:r>
              <a:rPr lang="en-US" baseline="0" dirty="0" err="1">
                <a:ea typeface="ＭＳ Ｐゴシック" pitchFamily="34" charset="-128"/>
              </a:rPr>
              <a:t>hoofd</a:t>
            </a:r>
            <a:r>
              <a:rPr lang="en-US" baseline="0" dirty="0">
                <a:ea typeface="ＭＳ Ｐゴシック" pitchFamily="34" charset="-128"/>
              </a:rPr>
              <a:t> </a:t>
            </a:r>
            <a:r>
              <a:rPr lang="en-US" baseline="0" dirty="0" err="1">
                <a:ea typeface="ＭＳ Ｐゴシック" pitchFamily="34" charset="-128"/>
              </a:rPr>
              <a:t>komt</a:t>
            </a:r>
            <a:r>
              <a:rPr lang="en-US" baseline="0" dirty="0">
                <a:ea typeface="ＭＳ Ｐゴシック" pitchFamily="34" charset="-128"/>
              </a:rPr>
              <a:t> </a:t>
            </a:r>
            <a:r>
              <a:rPr lang="en-US" baseline="0" dirty="0" err="1">
                <a:ea typeface="ＭＳ Ｐゴシック" pitchFamily="34" charset="-128"/>
              </a:rPr>
              <a:t>een</a:t>
            </a:r>
            <a:r>
              <a:rPr lang="en-US" baseline="0" dirty="0">
                <a:ea typeface="ＭＳ Ｐゴシック" pitchFamily="34" charset="-128"/>
              </a:rPr>
              <a:t> </a:t>
            </a:r>
            <a:r>
              <a:rPr lang="nl-NL" baseline="0" dirty="0">
                <a:ea typeface="ＭＳ Ｐゴシック" pitchFamily="34" charset="-128"/>
              </a:rPr>
              <a:t>verkeerslicht</a:t>
            </a:r>
            <a:r>
              <a:rPr lang="en-US" baseline="0" dirty="0">
                <a:ea typeface="ＭＳ Ｐゴシック" pitchFamily="34" charset="-128"/>
              </a:rPr>
              <a:t> met </a:t>
            </a:r>
            <a:r>
              <a:rPr lang="en-US" baseline="0" dirty="0" err="1">
                <a:ea typeface="ＭＳ Ｐゴシック" pitchFamily="34" charset="-128"/>
              </a:rPr>
              <a:t>een</a:t>
            </a:r>
            <a:r>
              <a:rPr lang="en-US" baseline="0" dirty="0">
                <a:ea typeface="ＭＳ Ｐゴシック" pitchFamily="34" charset="-128"/>
              </a:rPr>
              <a:t> </a:t>
            </a:r>
            <a:r>
              <a:rPr lang="en-US" baseline="0" dirty="0" err="1">
                <a:ea typeface="ＭＳ Ｐゴシック" pitchFamily="34" charset="-128"/>
              </a:rPr>
              <a:t>groen</a:t>
            </a:r>
            <a:r>
              <a:rPr lang="en-US" baseline="0" dirty="0">
                <a:ea typeface="ＭＳ Ｐゴシック" pitchFamily="34" charset="-128"/>
              </a:rPr>
              <a:t> licht.</a:t>
            </a:r>
            <a:endParaRPr lang="en-US" dirty="0">
              <a:ea typeface="ＭＳ Ｐゴシック" pitchFamily="34"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8181F7B4-ABA6-49D2-9138-C539C0D779AE}" type="slidenum">
              <a:rPr lang="en-US"/>
              <a:pPr/>
              <a:t>19</a:t>
            </a:fld>
            <a:endParaRPr lang="en-US"/>
          </a:p>
        </p:txBody>
      </p:sp>
    </p:spTree>
    <p:extLst>
      <p:ext uri="{BB962C8B-B14F-4D97-AF65-F5344CB8AC3E}">
        <p14:creationId xmlns:p14="http://schemas.microsoft.com/office/powerpoint/2010/main" val="52775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dirty="0" err="1">
                <a:ea typeface="Times New Roman" pitchFamily="18" charset="0"/>
                <a:cs typeface="Calibri" pitchFamily="34" charset="0"/>
              </a:rPr>
              <a:t>Laat</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cursisten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hun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meditatie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opschrijven</a:t>
            </a:r>
            <a:r>
              <a:rPr lang="en-US" baseline="0" dirty="0">
                <a:ea typeface="Times New Roman" pitchFamily="18" charset="0"/>
                <a:cs typeface="Calibri" pitchFamily="34" charset="0"/>
              </a:rPr>
              <a:t>.</a:t>
            </a:r>
          </a:p>
          <a:p>
            <a:pPr eaLnBrk="1" hangingPunct="1">
              <a:lnSpc>
                <a:spcPct val="115000"/>
              </a:lnSpc>
              <a:spcBef>
                <a:spcPct val="0"/>
              </a:spcBef>
            </a:pPr>
            <a:r>
              <a:rPr lang="en-US" baseline="0" dirty="0" err="1">
                <a:ea typeface="Times New Roman" pitchFamily="18" charset="0"/>
                <a:cs typeface="Calibri" pitchFamily="34" charset="0"/>
              </a:rPr>
              <a:t>Tevens</a:t>
            </a:r>
            <a:r>
              <a:rPr lang="en-US" baseline="0" dirty="0">
                <a:ea typeface="Times New Roman" pitchFamily="18" charset="0"/>
                <a:cs typeface="Calibri" pitchFamily="34" charset="0"/>
              </a:rPr>
              <a:t> kun je </a:t>
            </a:r>
            <a:r>
              <a:rPr lang="en-US" baseline="0" dirty="0" err="1">
                <a:ea typeface="Times New Roman" pitchFamily="18" charset="0"/>
                <a:cs typeface="Calibri" pitchFamily="34" charset="0"/>
              </a:rPr>
              <a:t>vragen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om</a:t>
            </a:r>
            <a:r>
              <a:rPr lang="en-US" baseline="0" dirty="0">
                <a:ea typeface="Times New Roman" pitchFamily="18" charset="0"/>
                <a:cs typeface="Calibri" pitchFamily="34" charset="0"/>
              </a:rPr>
              <a:t> op </a:t>
            </a:r>
            <a:r>
              <a:rPr lang="en-US" baseline="0" dirty="0" err="1">
                <a:ea typeface="Times New Roman" pitchFamily="18" charset="0"/>
                <a:cs typeface="Calibri" pitchFamily="34" charset="0"/>
              </a:rPr>
              <a:t>te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schrijven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ze</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a:t>
            </a:r>
            <a:r>
              <a:rPr lang="en-US" baseline="0" dirty="0" err="1">
                <a:ea typeface="Times New Roman" pitchFamily="18" charset="0"/>
                <a:cs typeface="Calibri" pitchFamily="34" charset="0"/>
              </a:rPr>
              <a:t>relateren</a:t>
            </a:r>
            <a:r>
              <a:rPr lang="en-US" baseline="0" dirty="0">
                <a:ea typeface="Times New Roman" pitchFamily="18" charset="0"/>
                <a:cs typeface="Calibri" pitchFamily="34" charset="0"/>
              </a:rPr>
              <a:t> of </a:t>
            </a:r>
            <a:r>
              <a:rPr lang="en-US" baseline="0" dirty="0" err="1">
                <a:ea typeface="Times New Roman" pitchFamily="18" charset="0"/>
                <a:cs typeface="Calibri" pitchFamily="34" charset="0"/>
              </a:rPr>
              <a:t>waaraan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deze</a:t>
            </a:r>
            <a:r>
              <a:rPr lang="en-US" baseline="0" dirty="0">
                <a:ea typeface="Times New Roman" pitchFamily="18" charset="0"/>
                <a:cs typeface="Calibri" pitchFamily="34" charset="0"/>
              </a:rPr>
              <a:t> kleur hun</a:t>
            </a:r>
            <a:r>
              <a:rPr lang="nl-NL" baseline="0" dirty="0">
                <a:ea typeface="Times New Roman" pitchFamily="18" charset="0"/>
                <a:cs typeface="Calibri" pitchFamily="34" charset="0"/>
              </a:rPr>
              <a:t> doet </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denken</a:t>
            </a:r>
            <a:r>
              <a:rPr lang="en-US" baseline="0" dirty="0">
                <a:ea typeface="Times New Roman" pitchFamily="18" charset="0"/>
                <a:cs typeface="Calibri" pitchFamily="34" charset="0"/>
              </a:rPr>
              <a:t>.</a:t>
            </a:r>
          </a:p>
          <a:p>
            <a:pPr eaLnBrk="1" hangingPunct="1">
              <a:lnSpc>
                <a:spcPct val="115000"/>
              </a:lnSpc>
              <a:spcBef>
                <a:spcPct val="0"/>
              </a:spcBef>
            </a:pPr>
            <a:endParaRPr lang="en-US" baseline="0" dirty="0">
              <a:ea typeface="Times New Roman" pitchFamily="18" charset="0"/>
              <a:cs typeface="Calibri" pitchFamily="34" charset="0"/>
            </a:endParaRPr>
          </a:p>
          <a:p>
            <a:pPr eaLnBrk="1" hangingPunct="1">
              <a:lnSpc>
                <a:spcPct val="115000"/>
              </a:lnSpc>
              <a:spcBef>
                <a:spcPct val="0"/>
              </a:spcBef>
            </a:pPr>
            <a:r>
              <a:rPr lang="en-US" baseline="0" dirty="0" err="1">
                <a:ea typeface="Times New Roman" pitchFamily="18" charset="0"/>
                <a:cs typeface="Calibri" pitchFamily="34" charset="0"/>
              </a:rPr>
              <a:t>Indien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gewenst</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kan</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ervaringen</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gedurende</a:t>
            </a:r>
            <a:r>
              <a:rPr lang="en-US" baseline="0" dirty="0">
                <a:ea typeface="Times New Roman" pitchFamily="18" charset="0"/>
                <a:cs typeface="Calibri" pitchFamily="34" charset="0"/>
              </a:rPr>
              <a:t> de </a:t>
            </a:r>
            <a:r>
              <a:rPr lang="en-US" baseline="0" dirty="0" err="1">
                <a:ea typeface="Times New Roman" pitchFamily="18" charset="0"/>
                <a:cs typeface="Calibri" pitchFamily="34" charset="0"/>
              </a:rPr>
              <a:t>meditaties</a:t>
            </a:r>
            <a:r>
              <a:rPr lang="en-US" baseline="0" dirty="0">
                <a:ea typeface="Times New Roman" pitchFamily="18" charset="0"/>
                <a:cs typeface="Calibri" pitchFamily="34" charset="0"/>
              </a:rPr>
              <a:t> met </a:t>
            </a:r>
            <a:r>
              <a:rPr lang="en-US" baseline="0" dirty="0" err="1">
                <a:ea typeface="Times New Roman" pitchFamily="18" charset="0"/>
                <a:cs typeface="Calibri" pitchFamily="34" charset="0"/>
              </a:rPr>
              <a:t>elkaar</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gedeeld</a:t>
            </a:r>
            <a:r>
              <a:rPr lang="en-US" baseline="0" dirty="0">
                <a:ea typeface="Times New Roman" pitchFamily="18" charset="0"/>
                <a:cs typeface="Calibri" pitchFamily="34" charset="0"/>
              </a:rPr>
              <a:t> </a:t>
            </a:r>
            <a:r>
              <a:rPr lang="en-US" baseline="0" dirty="0" err="1">
                <a:ea typeface="Times New Roman" pitchFamily="18" charset="0"/>
                <a:cs typeface="Calibri" pitchFamily="34" charset="0"/>
              </a:rPr>
              <a:t>worden</a:t>
            </a:r>
            <a:r>
              <a:rPr lang="en-US" baseline="0" dirty="0">
                <a:ea typeface="Times New Roman" pitchFamily="18" charset="0"/>
                <a:cs typeface="Calibri" pitchFamily="34" charset="0"/>
              </a:rPr>
              <a:t>.</a:t>
            </a:r>
            <a:endParaRPr lang="en-US" dirty="0">
              <a:ea typeface="Times New Roman" pitchFamily="18" charset="0"/>
              <a:cs typeface="Calibri" pitchFamily="34" charset="0"/>
            </a:endParaRPr>
          </a:p>
          <a:p>
            <a:pPr eaLnBrk="1" hangingPunct="1">
              <a:lnSpc>
                <a:spcPct val="115000"/>
              </a:lnSpc>
              <a:spcBef>
                <a:spcPct val="0"/>
              </a:spcBef>
            </a:pPr>
            <a:endParaRPr lang="en-US" dirty="0">
              <a:solidFill>
                <a:srgbClr val="000000"/>
              </a:solidFill>
              <a:ea typeface="Times New Roman" pitchFamily="18" charset="0"/>
              <a:cs typeface="Calibri" pitchFamily="34" charset="0"/>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FFD0C4-5AA3-477C-A5EA-144BC569D488}" type="slidenum">
              <a:rPr lang="en-US" smtClean="0"/>
              <a:pPr fontAlgn="base">
                <a:spcBef>
                  <a:spcPct val="0"/>
                </a:spcBef>
                <a:spcAft>
                  <a:spcPct val="0"/>
                </a:spcAft>
                <a:defRPr/>
              </a:pPr>
              <a:t>2</a:t>
            </a:fld>
            <a:endParaRPr lang="en-US"/>
          </a:p>
        </p:txBody>
      </p:sp>
    </p:spTree>
    <p:extLst>
      <p:ext uri="{BB962C8B-B14F-4D97-AF65-F5344CB8AC3E}">
        <p14:creationId xmlns:p14="http://schemas.microsoft.com/office/powerpoint/2010/main" val="59809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CCC8-F461-4F09-BA81-DECCD2165F51}"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201309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solidFill>
                  <a:srgbClr val="404040"/>
                </a:solidFill>
                <a:latin typeface="Verdana" pitchFamily="34" charset="0"/>
                <a:ea typeface="ＭＳ Ｐゴシック" pitchFamily="34" charset="-128"/>
              </a:rPr>
              <a:t>Groen is de kleur van onze emoties. Groen heeft te maken met ons hart en onze longen</a:t>
            </a:r>
            <a:r>
              <a:rPr lang="en-NZ" baseline="0" dirty="0">
                <a:solidFill>
                  <a:srgbClr val="404040"/>
                </a:solidFill>
                <a:latin typeface="Verdana" pitchFamily="34" charset="0"/>
                <a:ea typeface="ＭＳ Ｐゴシック" pitchFamily="34" charset="-128"/>
              </a:rPr>
              <a:t> en is ook gerelateerd aan onze emoties en onz</a:t>
            </a:r>
            <a:r>
              <a:rPr lang="nl-NL" baseline="0" dirty="0">
                <a:solidFill>
                  <a:srgbClr val="404040"/>
                </a:solidFill>
                <a:latin typeface="Verdana" pitchFamily="34" charset="0"/>
                <a:ea typeface="ＭＳ Ｐゴシック" pitchFamily="34" charset="-128"/>
              </a:rPr>
              <a:t>e </a:t>
            </a:r>
            <a:r>
              <a:rPr lang="en-NZ" baseline="0" dirty="0">
                <a:solidFill>
                  <a:srgbClr val="404040"/>
                </a:solidFill>
                <a:latin typeface="Verdana" pitchFamily="34" charset="0"/>
                <a:ea typeface="ＭＳ Ｐゴシック" pitchFamily="34" charset="-128"/>
              </a:rPr>
              <a:t>gevoelens. Groen is de middelste kleur van de regenboog en brengt balans in een situatie en heeft een helend en kalmerend effe</a:t>
            </a:r>
            <a:r>
              <a:rPr lang="nl-NL" baseline="0" dirty="0">
                <a:solidFill>
                  <a:srgbClr val="404040"/>
                </a:solidFill>
                <a:latin typeface="Verdana" pitchFamily="34" charset="0"/>
                <a:ea typeface="ＭＳ Ｐゴシック" pitchFamily="34" charset="-128"/>
              </a:rPr>
              <a:t>ct.</a:t>
            </a:r>
            <a:endParaRPr lang="en-US" u="sng" dirty="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6671040C-A079-4825-9ECA-50ED010B1071}" type="slidenum">
              <a:rPr lang="en-US"/>
              <a:pPr/>
              <a:t>4</a:t>
            </a:fld>
            <a:endParaRPr lang="en-US"/>
          </a:p>
        </p:txBody>
      </p:sp>
    </p:spTree>
    <p:extLst>
      <p:ext uri="{BB962C8B-B14F-4D97-AF65-F5344CB8AC3E}">
        <p14:creationId xmlns:p14="http://schemas.microsoft.com/office/powerpoint/2010/main" val="517916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dirty="0">
                <a:solidFill>
                  <a:srgbClr val="404040"/>
                </a:solidFill>
                <a:latin typeface="Verdana" pitchFamily="34" charset="0"/>
                <a:ea typeface="ＭＳ Ｐゴシック" pitchFamily="34" charset="-128"/>
              </a:rPr>
              <a:t>Groen is de kleur van onze persoonlijke ruimte. Het is de kleur van natuur en heeft daarom een vredige en kalmerende uitwerking. Groen</a:t>
            </a:r>
            <a:r>
              <a:rPr lang="en-NZ" baseline="0" dirty="0">
                <a:solidFill>
                  <a:srgbClr val="404040"/>
                </a:solidFill>
                <a:latin typeface="Verdana" pitchFamily="34" charset="0"/>
                <a:ea typeface="ＭＳ Ｐゴシック" pitchFamily="34" charset="-128"/>
              </a:rPr>
              <a:t> wordt veel gebruikt om heling</a:t>
            </a:r>
            <a:r>
              <a:rPr lang="nl-NL" baseline="0" dirty="0">
                <a:solidFill>
                  <a:srgbClr val="404040"/>
                </a:solidFill>
                <a:latin typeface="Verdana" pitchFamily="34" charset="0"/>
                <a:ea typeface="ＭＳ Ｐゴシック" pitchFamily="34" charset="-128"/>
              </a:rPr>
              <a:t> </a:t>
            </a:r>
            <a:r>
              <a:rPr lang="en-NZ" baseline="0" dirty="0">
                <a:solidFill>
                  <a:srgbClr val="404040"/>
                </a:solidFill>
                <a:latin typeface="Verdana" pitchFamily="34" charset="0"/>
                <a:ea typeface="ＭＳ Ｐゴシック" pitchFamily="34" charset="-128"/>
              </a:rPr>
              <a:t>en balans te krijgen</a:t>
            </a:r>
            <a:r>
              <a:rPr lang="nl-NL" baseline="0" dirty="0">
                <a:solidFill>
                  <a:srgbClr val="404040"/>
                </a:solidFill>
                <a:latin typeface="Verdana" pitchFamily="34" charset="0"/>
                <a:ea typeface="ＭＳ Ｐゴシック" pitchFamily="34" charset="-128"/>
              </a:rPr>
              <a:t>. Zie </a:t>
            </a:r>
            <a:r>
              <a:rPr lang="en-NZ" baseline="0" dirty="0">
                <a:solidFill>
                  <a:srgbClr val="404040"/>
                </a:solidFill>
                <a:latin typeface="Verdana" pitchFamily="34" charset="0"/>
                <a:ea typeface="ＭＳ Ｐゴシック" pitchFamily="34" charset="-128"/>
              </a:rPr>
              <a:t>ook de organisatie </a:t>
            </a:r>
            <a:endParaRPr lang="nl-NL" baseline="0" dirty="0">
              <a:solidFill>
                <a:srgbClr val="404040"/>
              </a:solidFill>
              <a:latin typeface="Verdana" pitchFamily="34" charset="0"/>
              <a:ea typeface="ＭＳ Ｐゴシック" pitchFamily="34" charset="-128"/>
            </a:endParaRPr>
          </a:p>
          <a:p>
            <a:pPr eaLnBrk="1" hangingPunct="1">
              <a:spcBef>
                <a:spcPct val="0"/>
              </a:spcBef>
            </a:pPr>
            <a:r>
              <a:rPr lang="en-NZ" baseline="0" dirty="0">
                <a:solidFill>
                  <a:srgbClr val="404040"/>
                </a:solidFill>
                <a:latin typeface="Verdana" pitchFamily="34" charset="0"/>
                <a:ea typeface="ＭＳ Ｐゴシック" pitchFamily="34" charset="-128"/>
              </a:rPr>
              <a:t>Green</a:t>
            </a:r>
            <a:r>
              <a:rPr lang="nl-NL" baseline="0" dirty="0" err="1">
                <a:solidFill>
                  <a:srgbClr val="404040"/>
                </a:solidFill>
                <a:latin typeface="Verdana" pitchFamily="34" charset="0"/>
                <a:ea typeface="ＭＳ Ｐゴシック" pitchFamily="34" charset="-128"/>
              </a:rPr>
              <a:t>peace</a:t>
            </a:r>
            <a:r>
              <a:rPr lang="nl-NL" baseline="0" dirty="0">
                <a:solidFill>
                  <a:srgbClr val="404040"/>
                </a:solidFill>
                <a:latin typeface="Verdana" pitchFamily="34" charset="0"/>
                <a:ea typeface="ＭＳ Ｐゴシック" pitchFamily="34" charset="-128"/>
              </a:rPr>
              <a:t>.</a:t>
            </a:r>
            <a:endParaRPr lang="en-US" u="sng" dirty="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C254EFA4-5B43-4F4D-90EF-3CF064ED449A}" type="slidenum">
              <a:rPr lang="en-US"/>
              <a:pPr/>
              <a:t>5</a:t>
            </a:fld>
            <a:endParaRPr lang="en-US"/>
          </a:p>
        </p:txBody>
      </p:sp>
    </p:spTree>
    <p:extLst>
      <p:ext uri="{BB962C8B-B14F-4D97-AF65-F5344CB8AC3E}">
        <p14:creationId xmlns:p14="http://schemas.microsoft.com/office/powerpoint/2010/main" val="86867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just" defTabSz="914400" rtl="0" eaLnBrk="1" fontAlgn="base" latinLnBrk="0" hangingPunct="1">
              <a:lnSpc>
                <a:spcPct val="120000"/>
              </a:lnSpc>
              <a:spcBef>
                <a:spcPct val="30000"/>
              </a:spcBef>
              <a:spcAft>
                <a:spcPct val="0"/>
              </a:spcAft>
              <a:buClrTx/>
              <a:buSzTx/>
              <a:buFontTx/>
              <a:buNone/>
              <a:tabLst/>
              <a:defRPr/>
            </a:pPr>
            <a:r>
              <a:rPr lang="en-NZ" altLang="en-US" dirty="0">
                <a:solidFill>
                  <a:srgbClr val="404040"/>
                </a:solidFill>
                <a:ea typeface="ＭＳ Ｐゴシック" pitchFamily="34" charset="-128"/>
              </a:rPr>
              <a:t>Greenpeace</a:t>
            </a:r>
            <a:r>
              <a:rPr lang="nl-NL" altLang="en-US" baseline="0" dirty="0">
                <a:solidFill>
                  <a:srgbClr val="404040"/>
                </a:solidFill>
                <a:ea typeface="ＭＳ Ｐゴシック" pitchFamily="34" charset="-128"/>
              </a:rPr>
              <a:t> en </a:t>
            </a:r>
            <a:r>
              <a:rPr lang="en-NZ" altLang="en-US" dirty="0">
                <a:solidFill>
                  <a:srgbClr val="404040"/>
                </a:solidFill>
                <a:ea typeface="ＭＳ Ｐゴシック" pitchFamily="34" charset="-128"/>
              </a:rPr>
              <a:t> ‘De Groene Partij geven de indruk dat ze balans willen</a:t>
            </a:r>
            <a:r>
              <a:rPr lang="en-NZ" altLang="en-US" baseline="0" dirty="0">
                <a:solidFill>
                  <a:srgbClr val="404040"/>
                </a:solidFill>
                <a:ea typeface="ＭＳ Ｐゴシック" pitchFamily="34" charset="-128"/>
              </a:rPr>
              <a:t> cree</a:t>
            </a:r>
            <a:r>
              <a:rPr lang="nl-NL" altLang="en-US" baseline="0" dirty="0" err="1">
                <a:solidFill>
                  <a:srgbClr val="404040"/>
                </a:solidFill>
                <a:ea typeface="ＭＳ Ｐゴシック" pitchFamily="34" charset="-128"/>
              </a:rPr>
              <a:t>ëren</a:t>
            </a:r>
            <a:r>
              <a:rPr lang="en-NZ" altLang="en-US" baseline="0" dirty="0">
                <a:solidFill>
                  <a:srgbClr val="404040"/>
                </a:solidFill>
                <a:ea typeface="ＭＳ Ｐゴシック" pitchFamily="34" charset="-128"/>
              </a:rPr>
              <a:t>. Deze groepen ondersteunen onze omgeving, ruimte en natuur waarin we leven. Het gaat om onze ruimte.</a:t>
            </a:r>
          </a:p>
          <a:p>
            <a:pPr marL="0" marR="0" indent="0" algn="just" defTabSz="914400" rtl="0" eaLnBrk="1" fontAlgn="base" latinLnBrk="0" hangingPunct="1">
              <a:lnSpc>
                <a:spcPct val="120000"/>
              </a:lnSpc>
              <a:spcBef>
                <a:spcPct val="30000"/>
              </a:spcBef>
              <a:spcAft>
                <a:spcPct val="0"/>
              </a:spcAft>
              <a:buClrTx/>
              <a:buSzTx/>
              <a:buFontTx/>
              <a:buNone/>
              <a:tabLst/>
              <a:defRPr/>
            </a:pPr>
            <a:r>
              <a:rPr lang="en-NZ" altLang="ja-JP" baseline="0" dirty="0">
                <a:solidFill>
                  <a:srgbClr val="404040"/>
                </a:solidFill>
                <a:latin typeface="Verdana" pitchFamily="34" charset="0"/>
                <a:ea typeface="ＭＳ Ｐゴシック" pitchFamily="34" charset="-128"/>
              </a:rPr>
              <a:t>Mensen met een liefde voor natuur en planten hebben vaak </a:t>
            </a:r>
            <a:r>
              <a:rPr lang="nl-NL" altLang="ja-JP" baseline="0" dirty="0">
                <a:solidFill>
                  <a:srgbClr val="404040"/>
                </a:solidFill>
                <a:latin typeface="Verdana" pitchFamily="34" charset="0"/>
                <a:ea typeface="ＭＳ Ｐゴシック" pitchFamily="34" charset="-128"/>
              </a:rPr>
              <a:t>'</a:t>
            </a:r>
            <a:r>
              <a:rPr lang="en-NZ" altLang="ja-JP" baseline="0" dirty="0">
                <a:solidFill>
                  <a:srgbClr val="404040"/>
                </a:solidFill>
                <a:latin typeface="Verdana" pitchFamily="34" charset="0"/>
                <a:ea typeface="ＭＳ Ｐゴシック" pitchFamily="34" charset="-128"/>
              </a:rPr>
              <a:t>groene</a:t>
            </a:r>
            <a:r>
              <a:rPr lang="nl-NL" altLang="ja-JP" baseline="0" dirty="0">
                <a:solidFill>
                  <a:srgbClr val="404040"/>
                </a:solidFill>
                <a:latin typeface="Verdana" pitchFamily="34" charset="0"/>
                <a:ea typeface="ＭＳ Ｐゴシック" pitchFamily="34" charset="-128"/>
              </a:rPr>
              <a:t>' </a:t>
            </a:r>
            <a:r>
              <a:rPr lang="en-NZ" altLang="ja-JP" baseline="0" dirty="0">
                <a:solidFill>
                  <a:srgbClr val="404040"/>
                </a:solidFill>
                <a:latin typeface="Verdana" pitchFamily="34" charset="0"/>
                <a:ea typeface="ＭＳ Ｐゴシック" pitchFamily="34" charset="-128"/>
              </a:rPr>
              <a:t>vingers</a:t>
            </a:r>
            <a:r>
              <a:rPr lang="nl-NL" altLang="ja-JP" baseline="0" dirty="0">
                <a:solidFill>
                  <a:srgbClr val="404040"/>
                </a:solidFill>
                <a:latin typeface="Verdana" pitchFamily="34" charset="0"/>
                <a:ea typeface="ＭＳ Ｐゴシック" pitchFamily="34" charset="-128"/>
              </a:rPr>
              <a:t>.</a:t>
            </a:r>
            <a:endParaRPr lang="en-NZ" altLang="ja-JP" dirty="0">
              <a:solidFill>
                <a:srgbClr val="404040"/>
              </a:solidFill>
              <a:latin typeface="Verdana" pitchFamily="34" charset="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5464B2A0-9F3B-415C-8BE2-E8BA714A6041}" type="slidenum">
              <a:rPr lang="en-US"/>
              <a:pPr/>
              <a:t>6</a:t>
            </a:fld>
            <a:endParaRPr lang="en-US"/>
          </a:p>
        </p:txBody>
      </p:sp>
    </p:spTree>
    <p:extLst>
      <p:ext uri="{BB962C8B-B14F-4D97-AF65-F5344CB8AC3E}">
        <p14:creationId xmlns:p14="http://schemas.microsoft.com/office/powerpoint/2010/main" val="11676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en-NZ" dirty="0">
                <a:solidFill>
                  <a:srgbClr val="404040"/>
                </a:solidFill>
                <a:latin typeface="Verdana" pitchFamily="34" charset="0"/>
                <a:ea typeface="ＭＳ Ｐゴシック" pitchFamily="34" charset="-128"/>
              </a:rPr>
              <a:t>Groen is de kleur van de tussenpersoon, de bemiddelaar</a:t>
            </a:r>
            <a:r>
              <a:rPr lang="nl-NL" dirty="0">
                <a:solidFill>
                  <a:srgbClr val="404040"/>
                </a:solidFill>
                <a:latin typeface="Verdana" pitchFamily="34" charset="0"/>
                <a:ea typeface="ＭＳ Ｐゴシック" pitchFamily="34" charset="-128"/>
              </a:rPr>
              <a:t>.</a:t>
            </a:r>
            <a:r>
              <a:rPr lang="nl-NL" baseline="0" dirty="0">
                <a:solidFill>
                  <a:srgbClr val="404040"/>
                </a:solidFill>
                <a:latin typeface="Verdana" pitchFamily="34" charset="0"/>
                <a:ea typeface="ＭＳ Ｐゴシック" pitchFamily="34" charset="-128"/>
              </a:rPr>
              <a:t> Groen</a:t>
            </a:r>
            <a:r>
              <a:rPr lang="en-NZ" baseline="0" dirty="0">
                <a:solidFill>
                  <a:srgbClr val="404040"/>
                </a:solidFill>
                <a:latin typeface="Verdana" pitchFamily="34" charset="0"/>
                <a:ea typeface="ＭＳ Ｐゴシック" pitchFamily="34" charset="-128"/>
              </a:rPr>
              <a:t> kan beide kanten van een verhaal bekijken en dan vrede en harmonie</a:t>
            </a:r>
            <a:r>
              <a:rPr lang="nl-NL" baseline="0" dirty="0">
                <a:solidFill>
                  <a:srgbClr val="404040"/>
                </a:solidFill>
                <a:latin typeface="Verdana" pitchFamily="34" charset="0"/>
                <a:ea typeface="ＭＳ Ｐゴシック" pitchFamily="34" charset="-128"/>
              </a:rPr>
              <a:t> in een situatie</a:t>
            </a:r>
            <a:r>
              <a:rPr lang="en-NZ" baseline="0" dirty="0">
                <a:solidFill>
                  <a:srgbClr val="404040"/>
                </a:solidFill>
                <a:latin typeface="Verdana" pitchFamily="34" charset="0"/>
                <a:ea typeface="ＭＳ Ｐゴシック" pitchFamily="34" charset="-128"/>
              </a:rPr>
              <a:t> brengen. Het een </a:t>
            </a:r>
            <a:r>
              <a:rPr lang="nl-NL" baseline="0" dirty="0">
                <a:solidFill>
                  <a:srgbClr val="404040"/>
                </a:solidFill>
                <a:latin typeface="Verdana" pitchFamily="34" charset="0"/>
                <a:ea typeface="ＭＳ Ｐゴシック" pitchFamily="34" charset="-128"/>
              </a:rPr>
              <a:t>rustgevende, harmonieuze</a:t>
            </a:r>
            <a:r>
              <a:rPr lang="en-NZ" baseline="0" dirty="0">
                <a:solidFill>
                  <a:srgbClr val="404040"/>
                </a:solidFill>
                <a:latin typeface="Verdana" pitchFamily="34" charset="0"/>
                <a:ea typeface="ＭＳ Ｐゴシック" pitchFamily="34" charset="-128"/>
              </a:rPr>
              <a:t> kleur die altijd zal proberen om conflicten op te lossen</a:t>
            </a:r>
            <a:r>
              <a:rPr lang="nl-NL" baseline="0" dirty="0">
                <a:solidFill>
                  <a:srgbClr val="404040"/>
                </a:solidFill>
                <a:latin typeface="Verdana" pitchFamily="34" charset="0"/>
                <a:ea typeface="ＭＳ Ｐゴシック" pitchFamily="34" charset="-128"/>
              </a:rPr>
              <a:t>. Dit </a:t>
            </a:r>
            <a:r>
              <a:rPr lang="en-NZ" baseline="0" dirty="0">
                <a:solidFill>
                  <a:srgbClr val="404040"/>
                </a:solidFill>
                <a:latin typeface="Verdana" pitchFamily="34" charset="0"/>
                <a:ea typeface="ＭＳ Ｐゴシック" pitchFamily="34" charset="-128"/>
              </a:rPr>
              <a:t>wordt gedaan</a:t>
            </a:r>
            <a:r>
              <a:rPr lang="nl-NL" baseline="0" dirty="0">
                <a:solidFill>
                  <a:srgbClr val="404040"/>
                </a:solidFill>
                <a:latin typeface="Verdana" pitchFamily="34" charset="0"/>
                <a:ea typeface="ＭＳ Ｐゴシック" pitchFamily="34" charset="-128"/>
              </a:rPr>
              <a:t> door naar het</a:t>
            </a:r>
            <a:r>
              <a:rPr lang="en-NZ" baseline="0" dirty="0">
                <a:solidFill>
                  <a:srgbClr val="404040"/>
                </a:solidFill>
                <a:latin typeface="Verdana" pitchFamily="34" charset="0"/>
                <a:ea typeface="ＭＳ Ｐゴシック" pitchFamily="34" charset="-128"/>
              </a:rPr>
              <a:t> hart en emoties te luisteren. Wat voelt goed. Groen kan ook helpen met het </a:t>
            </a:r>
            <a:r>
              <a:rPr lang="nl-NL" baseline="0" dirty="0">
                <a:solidFill>
                  <a:srgbClr val="404040"/>
                </a:solidFill>
                <a:latin typeface="Verdana" pitchFamily="34" charset="0"/>
                <a:ea typeface="ＭＳ Ｐゴシック" pitchFamily="34" charset="-128"/>
              </a:rPr>
              <a:t>nemen</a:t>
            </a:r>
            <a:r>
              <a:rPr lang="en-NZ" baseline="0" dirty="0">
                <a:solidFill>
                  <a:srgbClr val="404040"/>
                </a:solidFill>
                <a:latin typeface="Verdana" pitchFamily="34" charset="0"/>
                <a:ea typeface="ＭＳ Ｐゴシック" pitchFamily="34" charset="-128"/>
              </a:rPr>
              <a:t> van beslissingen en </a:t>
            </a:r>
            <a:r>
              <a:rPr lang="nl-NL" baseline="0" dirty="0">
                <a:solidFill>
                  <a:srgbClr val="404040"/>
                </a:solidFill>
                <a:latin typeface="Verdana" pitchFamily="34" charset="0"/>
                <a:ea typeface="ＭＳ Ｐゴシック" pitchFamily="34" charset="-128"/>
              </a:rPr>
              <a:t>het maken van </a:t>
            </a:r>
            <a:r>
              <a:rPr lang="en-NZ" baseline="0" dirty="0">
                <a:solidFill>
                  <a:srgbClr val="404040"/>
                </a:solidFill>
                <a:latin typeface="Verdana" pitchFamily="34" charset="0"/>
                <a:ea typeface="ＭＳ Ｐゴシック" pitchFamily="34" charset="-128"/>
              </a:rPr>
              <a:t>keuzes door naar je eigen gevoel te luisteren ipv van naar</a:t>
            </a:r>
            <a:r>
              <a:rPr lang="nl-NL" baseline="0" dirty="0">
                <a:solidFill>
                  <a:srgbClr val="404040"/>
                </a:solidFill>
                <a:latin typeface="Verdana" pitchFamily="34" charset="0"/>
                <a:ea typeface="ＭＳ Ｐゴシック" pitchFamily="34" charset="-128"/>
              </a:rPr>
              <a:t> dat van</a:t>
            </a:r>
            <a:r>
              <a:rPr lang="en-NZ" baseline="0" dirty="0">
                <a:solidFill>
                  <a:srgbClr val="404040"/>
                </a:solidFill>
                <a:latin typeface="Verdana" pitchFamily="34" charset="0"/>
                <a:ea typeface="ＭＳ Ｐゴシック" pitchFamily="34" charset="-128"/>
              </a:rPr>
              <a:t> anderen.</a:t>
            </a:r>
            <a:endParaRPr lang="en-NZ" dirty="0">
              <a:solidFill>
                <a:srgbClr val="404040"/>
              </a:solidFill>
              <a:latin typeface="Verdana" pitchFamily="34" charset="0"/>
              <a:ea typeface="ＭＳ Ｐゴシック" pitchFamily="34" charset="-128"/>
            </a:endParaRPr>
          </a:p>
          <a:p>
            <a:pPr algn="just" eaLnBrk="1" hangingPunct="1">
              <a:lnSpc>
                <a:spcPct val="120000"/>
              </a:lnSpc>
            </a:pPr>
            <a:endParaRPr lang="en-NZ" dirty="0">
              <a:solidFill>
                <a:srgbClr val="404040"/>
              </a:solidFill>
              <a:latin typeface="Verdana" pitchFamily="34" charset="0"/>
              <a:ea typeface="ＭＳ Ｐゴシック" pitchFamily="34" charset="-128"/>
            </a:endParaRPr>
          </a:p>
          <a:p>
            <a:pPr algn="just" eaLnBrk="1" hangingPunct="1">
              <a:lnSpc>
                <a:spcPct val="120000"/>
              </a:lnSpc>
            </a:pPr>
            <a:endParaRPr lang="en-NZ" dirty="0">
              <a:solidFill>
                <a:srgbClr val="404040"/>
              </a:solidFill>
              <a:latin typeface="Verdana" pitchFamily="34" charset="0"/>
              <a:ea typeface="ＭＳ Ｐゴシック" pitchFamily="34" charset="-128"/>
            </a:endParaRPr>
          </a:p>
          <a:p>
            <a:pPr algn="just" eaLnBrk="1" hangingPunct="1">
              <a:lnSpc>
                <a:spcPct val="120000"/>
              </a:lnSpc>
            </a:pPr>
            <a:endParaRPr lang="en-US" dirty="0">
              <a:ea typeface="ＭＳ Ｐゴシック" pitchFamily="34" charset="-128"/>
            </a:endParaRPr>
          </a:p>
          <a:p>
            <a:pPr algn="just" eaLnBrk="1" hangingPunct="1">
              <a:lnSpc>
                <a:spcPct val="120000"/>
              </a:lnSpc>
            </a:pPr>
            <a:endParaRPr lang="en-US" dirty="0">
              <a:ea typeface="ＭＳ Ｐゴシック" pitchFamily="34" charset="-128"/>
            </a:endParaRPr>
          </a:p>
          <a:p>
            <a:pPr eaLnBrk="1" hangingPunct="1">
              <a:spcBef>
                <a:spcPct val="0"/>
              </a:spcBef>
            </a:pPr>
            <a:endParaRPr lang="en-US" u="sng" dirty="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BED45718-A2FC-4FBC-9622-7D81EC740E33}" type="slidenum">
              <a:rPr lang="en-US"/>
              <a:pPr/>
              <a:t>7</a:t>
            </a:fld>
            <a:endParaRPr lang="en-US"/>
          </a:p>
        </p:txBody>
      </p:sp>
    </p:spTree>
    <p:extLst>
      <p:ext uri="{BB962C8B-B14F-4D97-AF65-F5344CB8AC3E}">
        <p14:creationId xmlns:p14="http://schemas.microsoft.com/office/powerpoint/2010/main" val="95468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NZ" sz="1200" kern="1200" dirty="0">
                <a:solidFill>
                  <a:schemeClr val="tx1"/>
                </a:solidFill>
                <a:latin typeface="+mn-lt"/>
                <a:ea typeface="+mn-ea"/>
                <a:cs typeface="+mn-cs"/>
              </a:rPr>
              <a:t>Groen is een</a:t>
            </a:r>
            <a:r>
              <a:rPr lang="en-NZ" sz="1200" kern="1200" baseline="0" dirty="0">
                <a:solidFill>
                  <a:schemeClr val="tx1"/>
                </a:solidFill>
                <a:latin typeface="+mn-lt"/>
                <a:ea typeface="+mn-ea"/>
                <a:cs typeface="+mn-cs"/>
              </a:rPr>
              <a:t> niet aggresieve kleur, het is de kleur van </a:t>
            </a:r>
            <a:r>
              <a:rPr lang="nl-NL" sz="1200" kern="1200" baseline="0" dirty="0">
                <a:solidFill>
                  <a:schemeClr val="tx1"/>
                </a:solidFill>
                <a:latin typeface="+mn-lt"/>
                <a:ea typeface="+mn-ea"/>
                <a:cs typeface="+mn-cs"/>
              </a:rPr>
              <a:t>het</a:t>
            </a:r>
            <a:r>
              <a:rPr lang="en-NZ" sz="1200" kern="1200" baseline="0" dirty="0">
                <a:solidFill>
                  <a:schemeClr val="tx1"/>
                </a:solidFill>
                <a:latin typeface="+mn-lt"/>
                <a:ea typeface="+mn-ea"/>
                <a:cs typeface="+mn-cs"/>
              </a:rPr>
              <a:t> hart chakra en </a:t>
            </a:r>
            <a:r>
              <a:rPr lang="nl-NL" sz="1200" kern="1200" baseline="0" dirty="0">
                <a:solidFill>
                  <a:schemeClr val="tx1"/>
                </a:solidFill>
                <a:latin typeface="+mn-lt"/>
                <a:ea typeface="+mn-ea"/>
                <a:cs typeface="+mn-cs"/>
              </a:rPr>
              <a:t>het is</a:t>
            </a:r>
            <a:r>
              <a:rPr lang="en-NZ" sz="1200" kern="1200" baseline="0" dirty="0">
                <a:solidFill>
                  <a:schemeClr val="tx1"/>
                </a:solidFill>
                <a:latin typeface="+mn-lt"/>
                <a:ea typeface="+mn-ea"/>
                <a:cs typeface="+mn-cs"/>
              </a:rPr>
              <a:t> de chakra van relaties. Onze armen en handen zijn de uitvoerders van het hart. We kunnen iemand omarmen of wegduwen, naar ons toe</a:t>
            </a:r>
            <a:r>
              <a:rPr lang="nl-NL" sz="1200" kern="1200" baseline="0" dirty="0">
                <a:solidFill>
                  <a:schemeClr val="tx1"/>
                </a:solidFill>
                <a:latin typeface="+mn-lt"/>
                <a:ea typeface="+mn-ea"/>
                <a:cs typeface="+mn-cs"/>
              </a:rPr>
              <a:t> trekken of</a:t>
            </a:r>
            <a:r>
              <a:rPr lang="en-NZ" sz="1200" kern="1200" baseline="0" dirty="0">
                <a:solidFill>
                  <a:schemeClr val="tx1"/>
                </a:solidFill>
                <a:latin typeface="+mn-lt"/>
                <a:ea typeface="+mn-ea"/>
                <a:cs typeface="+mn-cs"/>
              </a:rPr>
              <a:t> van ons af duwen. Hoe gan we met onze relaties om? Het gaat erom om een juiste balans / vrede te </a:t>
            </a:r>
            <a:r>
              <a:rPr lang="nl-NL" sz="1200" kern="1200" baseline="0" dirty="0">
                <a:solidFill>
                  <a:schemeClr val="tx1"/>
                </a:solidFill>
                <a:latin typeface="+mn-lt"/>
                <a:ea typeface="+mn-ea"/>
                <a:cs typeface="+mn-cs"/>
              </a:rPr>
              <a:t>vinden. Een</a:t>
            </a:r>
            <a:r>
              <a:rPr lang="en-NZ" sz="1200" kern="1200" baseline="0" dirty="0">
                <a:solidFill>
                  <a:schemeClr val="tx1"/>
                </a:solidFill>
                <a:latin typeface="+mn-lt"/>
                <a:ea typeface="+mn-ea"/>
                <a:cs typeface="+mn-cs"/>
              </a:rPr>
              <a:t> juiste balans tussen onze eigen behoeftes en die van anderen</a:t>
            </a:r>
            <a:r>
              <a:rPr lang="nl-NL" sz="1200" kern="1200" baseline="0" dirty="0">
                <a:solidFill>
                  <a:schemeClr val="tx1"/>
                </a:solidFill>
                <a:latin typeface="+mn-lt"/>
                <a:ea typeface="+mn-ea"/>
                <a:cs typeface="+mn-cs"/>
              </a:rPr>
              <a:t> te vinden.</a:t>
            </a:r>
            <a:endParaRPr lang="en-NZ" dirty="0">
              <a:solidFill>
                <a:srgbClr val="404040"/>
              </a:solidFill>
              <a:latin typeface="Verdana" pitchFamily="34" charset="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B2F13701-A819-4BD4-8C90-8B6DBF3857B1}" type="slidenum">
              <a:rPr lang="en-US"/>
              <a:pPr/>
              <a:t>8</a:t>
            </a:fld>
            <a:endParaRPr lang="en-US"/>
          </a:p>
        </p:txBody>
      </p:sp>
    </p:spTree>
    <p:extLst>
      <p:ext uri="{BB962C8B-B14F-4D97-AF65-F5344CB8AC3E}">
        <p14:creationId xmlns:p14="http://schemas.microsoft.com/office/powerpoint/2010/main" val="160848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gn="just" eaLnBrk="1" hangingPunct="1">
              <a:lnSpc>
                <a:spcPct val="120000"/>
              </a:lnSpc>
            </a:pPr>
            <a:r>
              <a:rPr lang="en-NZ" dirty="0">
                <a:solidFill>
                  <a:srgbClr val="404040"/>
                </a:solidFill>
                <a:latin typeface="Verdana" pitchFamily="34" charset="0"/>
                <a:ea typeface="ＭＳ Ｐゴシック" pitchFamily="34" charset="-128"/>
              </a:rPr>
              <a:t>De kleur van het hart, op</a:t>
            </a:r>
            <a:r>
              <a:rPr lang="en-NZ" baseline="0" dirty="0">
                <a:solidFill>
                  <a:srgbClr val="404040"/>
                </a:solidFill>
                <a:latin typeface="Verdana" pitchFamily="34" charset="0"/>
                <a:ea typeface="ＭＳ Ｐゴシック" pitchFamily="34" charset="-128"/>
              </a:rPr>
              <a:t> </a:t>
            </a:r>
            <a:r>
              <a:rPr lang="nl-NL" baseline="0" dirty="0">
                <a:solidFill>
                  <a:srgbClr val="404040"/>
                </a:solidFill>
                <a:latin typeface="Verdana" pitchFamily="34" charset="0"/>
                <a:ea typeface="ＭＳ Ｐゴシック" pitchFamily="34" charset="-128"/>
              </a:rPr>
              <a:t>het </a:t>
            </a:r>
            <a:r>
              <a:rPr lang="en-NZ" baseline="0" dirty="0">
                <a:solidFill>
                  <a:srgbClr val="404040"/>
                </a:solidFill>
                <a:latin typeface="Verdana" pitchFamily="34" charset="0"/>
                <a:ea typeface="ＭＳ Ｐゴシック" pitchFamily="34" charset="-128"/>
              </a:rPr>
              <a:t>fysieke vlak ligt het hart tussen onze armen. Gebruiken we onze armen om mensen te omarmen of om hen op een afstand te houden?</a:t>
            </a:r>
            <a:endParaRPr lang="en-US" dirty="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D0FBE63F-2665-498A-80C3-0F778FC3F8D4}" type="slidenum">
              <a:rPr lang="en-US"/>
              <a:pPr/>
              <a:t>9</a:t>
            </a:fld>
            <a:endParaRPr lang="en-US"/>
          </a:p>
        </p:txBody>
      </p:sp>
    </p:spTree>
    <p:extLst>
      <p:ext uri="{BB962C8B-B14F-4D97-AF65-F5344CB8AC3E}">
        <p14:creationId xmlns:p14="http://schemas.microsoft.com/office/powerpoint/2010/main" val="130328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2F1C59-5D46-42C7-9555-9D6F45118392}"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6580E2-4800-4A54-B1C5-132ED88ABC11}"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C965D1-F10B-4298-9945-5BBC0F80C7C3}"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C01A567-2C83-402D-842B-A12B7B3E708A}"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970860-CE61-4A32-9A8A-7E2670748C9C}"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D4BDA2-D62B-49A1-A723-E0DB34B4A54D}"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B104F1-5111-4CAE-851D-A04C17394932}"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335240-8BA9-4132-8FAF-70873B99D45E}"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8E2391-5DF7-44B9-8438-01CED43B5DB4}" type="datetimeFigureOut">
              <a:rPr lang="en-US"/>
              <a:pPr>
                <a:defRPr/>
              </a:pPr>
              <a:t>5/23/2019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BB9E39-8071-4ABC-A8F4-BE0F2C5100BA}"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301676-2D97-4701-A042-16C580FB096A}"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2D0A759-493D-48A1-89A8-2D076ED20658}"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0CBA9C-C8B9-430A-9322-28DC1C10E56C}" type="datetimeFigureOut">
              <a:rPr lang="en-US"/>
              <a:pPr>
                <a:defRPr/>
              </a:pPr>
              <a:t>5/23/2019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C434B8B-413A-4AF2-82BD-B119952B21D9}"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7C73E4A-A793-4EBC-82D4-A06C897FBD33}" type="datetimeFigureOut">
              <a:rPr lang="en-US"/>
              <a:pPr>
                <a:defRPr/>
              </a:pPr>
              <a:t>5/23/2019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E9A98C-EE62-415D-8E54-251706EE9479}"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3823A9-675C-431A-8818-00B07E855FB1}" type="datetimeFigureOut">
              <a:rPr lang="en-US"/>
              <a:pPr>
                <a:defRPr/>
              </a:pPr>
              <a:t>5/23/2019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D514B19-92F1-44E8-B580-B59D33C6E074}"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60C289-92AC-4EA3-BC68-F4FA2B220CA7}"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67825C-BFDD-46B2-8EA5-A38E36A7A8C4}"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95A2A3B-0212-41C7-8227-02C80838BE30}" type="datetimeFigureOut">
              <a:rPr lang="en-US"/>
              <a:pPr>
                <a:defRPr/>
              </a:pPr>
              <a:t>5/23/2019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656043C-A37D-492D-BD66-AC6EF2328387}"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4757B4-8FF0-4975-85F7-CBAFA7009337}" type="datetimeFigureOut">
              <a:rPr lang="en-US"/>
              <a:pPr>
                <a:defRPr/>
              </a:pPr>
              <a:t>5/23/2019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pic>
        <p:nvPicPr>
          <p:cNvPr id="7" name="Picture 6" descr="logo w-o - final"/>
          <p:cNvPicPr>
            <a:picLocks noChangeAspect="1" noChangeArrowheads="1"/>
          </p:cNvPicPr>
          <p:nvPr userDrawn="1"/>
        </p:nvPicPr>
        <p:blipFill>
          <a:blip r:embed="rId14" cstate="print"/>
          <a:srcRect t="37668" b="30942"/>
          <a:stretch>
            <a:fillRect/>
          </a:stretch>
        </p:blipFill>
        <p:spPr bwMode="auto">
          <a:xfrm>
            <a:off x="6542856" y="6309320"/>
            <a:ext cx="2133600" cy="43973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1.gi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2.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6.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8.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7.jpe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2492375"/>
            <a:ext cx="7772400" cy="1470025"/>
          </a:xfrm>
        </p:spPr>
        <p:txBody>
          <a:bodyPr/>
          <a:lstStyle/>
          <a:p>
            <a:pPr eaLnBrk="1" hangingPunct="1"/>
            <a:r>
              <a:rPr lang="en-US" dirty="0" err="1">
                <a:solidFill>
                  <a:srgbClr val="FFFF99"/>
                </a:solidFill>
              </a:rPr>
              <a:t>Meditatie</a:t>
            </a:r>
            <a:endParaRPr lang="en-US" dirty="0">
              <a:solidFill>
                <a:srgbClr val="FFFF99"/>
              </a:solidFill>
            </a:endParaRPr>
          </a:p>
        </p:txBody>
      </p:sp>
      <p:sp>
        <p:nvSpPr>
          <p:cNvPr id="3075" name="Subtitle 3"/>
          <p:cNvSpPr>
            <a:spLocks noGrp="1"/>
          </p:cNvSpPr>
          <p:nvPr>
            <p:ph type="subTitle" idx="1"/>
          </p:nvPr>
        </p:nvSpPr>
        <p:spPr>
          <a:xfrm>
            <a:off x="1403648" y="4293096"/>
            <a:ext cx="6400800" cy="1752600"/>
          </a:xfrm>
        </p:spPr>
        <p:txBody>
          <a:bodyPr/>
          <a:lstStyle/>
          <a:p>
            <a:pPr eaLnBrk="1" hangingPunct="1"/>
            <a:endParaRPr lang="en-US" sz="2400" dirty="0">
              <a:solidFill>
                <a:srgbClr val="FFFFCC"/>
              </a:solidFill>
            </a:endParaRPr>
          </a:p>
        </p:txBody>
      </p:sp>
      <p:pic>
        <p:nvPicPr>
          <p:cNvPr id="3076" name="Picture 6" descr="meditation.jpg"/>
          <p:cNvPicPr>
            <a:picLocks noChangeAspect="1"/>
          </p:cNvPicPr>
          <p:nvPr>
            <p:custDataLst>
              <p:tags r:id="rId2"/>
            </p:custDataLst>
          </p:nvPr>
        </p:nvPicPr>
        <p:blipFill>
          <a:blip r:embed="rId6" cstate="print"/>
          <a:srcRect/>
          <a:stretch>
            <a:fillRect/>
          </a:stretch>
        </p:blipFill>
        <p:spPr bwMode="auto">
          <a:xfrm>
            <a:off x="0" y="0"/>
            <a:ext cx="2286000" cy="2857500"/>
          </a:xfrm>
          <a:prstGeom prst="rect">
            <a:avLst/>
          </a:prstGeom>
          <a:noFill/>
          <a:ln w="9525">
            <a:noFill/>
            <a:miter lim="800000"/>
            <a:headEnd/>
            <a:tailEnd/>
          </a:ln>
        </p:spPr>
      </p:pic>
      <p:pic>
        <p:nvPicPr>
          <p:cNvPr id="3077" name="Picture 7" descr="meditation.jpg"/>
          <p:cNvPicPr>
            <a:picLocks noChangeAspect="1"/>
          </p:cNvPicPr>
          <p:nvPr>
            <p:custDataLst>
              <p:tags r:id="rId3"/>
            </p:custDataLst>
          </p:nvPr>
        </p:nvPicPr>
        <p:blipFill>
          <a:blip r:embed="rId6" cstate="print"/>
          <a:srcRect/>
          <a:stretch>
            <a:fillRect/>
          </a:stretch>
        </p:blipFill>
        <p:spPr bwMode="auto">
          <a:xfrm>
            <a:off x="6858000" y="0"/>
            <a:ext cx="2286000" cy="2857500"/>
          </a:xfrm>
          <a:prstGeom prst="rect">
            <a:avLst/>
          </a:prstGeom>
          <a:noFill/>
          <a:ln w="9525">
            <a:noFill/>
            <a:miter lim="800000"/>
            <a:headEnd/>
            <a:tailEnd/>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395536" y="2996952"/>
            <a:ext cx="4608512" cy="2304256"/>
          </a:xfrm>
        </p:spPr>
        <p:txBody>
          <a:bodyPr/>
          <a:lstStyle/>
          <a:p>
            <a:pPr eaLnBrk="1" hangingPunct="1"/>
            <a:r>
              <a:rPr lang="nl-NL" dirty="0">
                <a:solidFill>
                  <a:srgbClr val="FFFFCC"/>
                </a:solidFill>
                <a:ea typeface="ＭＳ Ｐゴシック" pitchFamily="34" charset="-128"/>
              </a:rPr>
              <a:t>Je hart volgen</a:t>
            </a:r>
            <a:r>
              <a:rPr lang="en-US" dirty="0">
                <a:solidFill>
                  <a:srgbClr val="FFFFCC"/>
                </a:solidFill>
                <a:ea typeface="ＭＳ Ｐゴシック" pitchFamily="34" charset="-128"/>
              </a:rPr>
              <a:t> </a:t>
            </a:r>
          </a:p>
          <a:p>
            <a:pPr eaLnBrk="1" hangingPunct="1"/>
            <a:r>
              <a:rPr lang="en-US" dirty="0" err="1">
                <a:solidFill>
                  <a:srgbClr val="FFFFCC"/>
                </a:solidFill>
                <a:ea typeface="ＭＳ Ｐゴシック" pitchFamily="34" charset="-128"/>
              </a:rPr>
              <a:t>Beslissingen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nemen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Welke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richting</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ga</a:t>
            </a:r>
            <a:r>
              <a:rPr lang="en-US" dirty="0">
                <a:solidFill>
                  <a:srgbClr val="FFFFCC"/>
                </a:solidFill>
                <a:ea typeface="ＭＳ Ｐゴシック" pitchFamily="34" charset="-128"/>
              </a:rPr>
              <a:t> je op?</a:t>
            </a:r>
          </a:p>
        </p:txBody>
      </p:sp>
      <p:pic>
        <p:nvPicPr>
          <p:cNvPr id="3074" name="Picture 2" descr="IMG_1038"/>
          <p:cNvPicPr>
            <a:picLocks noChangeAspect="1" noChangeArrowheads="1"/>
          </p:cNvPicPr>
          <p:nvPr>
            <p:custDataLst>
              <p:tags r:id="rId2"/>
            </p:custDataLst>
          </p:nvPr>
        </p:nvPicPr>
        <p:blipFill>
          <a:blip r:embed="rId5" cstate="print"/>
          <a:srcRect/>
          <a:stretch>
            <a:fillRect/>
          </a:stretch>
        </p:blipFill>
        <p:spPr bwMode="auto">
          <a:xfrm>
            <a:off x="5364088" y="1772816"/>
            <a:ext cx="3419872" cy="4540909"/>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652120" y="2564904"/>
            <a:ext cx="2819400" cy="3197225"/>
          </a:xfrm>
        </p:spPr>
        <p:txBody>
          <a:bodyPr/>
          <a:lstStyle/>
          <a:p>
            <a:pPr eaLnBrk="1" hangingPunct="1"/>
            <a:r>
              <a:rPr lang="en-US" dirty="0" err="1">
                <a:solidFill>
                  <a:srgbClr val="FFFFCC"/>
                </a:solidFill>
                <a:ea typeface="ＭＳ Ｐゴシック" pitchFamily="34" charset="-128"/>
              </a:rPr>
              <a:t>Natuur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Balans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Vrede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Inzicht</a:t>
            </a:r>
            <a:endParaRPr lang="en-US" dirty="0">
              <a:solidFill>
                <a:srgbClr val="FFFFCC"/>
              </a:solidFill>
              <a:ea typeface="ＭＳ Ｐゴシック" pitchFamily="34" charset="-128"/>
            </a:endParaRPr>
          </a:p>
        </p:txBody>
      </p:sp>
      <p:pic>
        <p:nvPicPr>
          <p:cNvPr id="12292" name="Picture 7" descr="green4"/>
          <p:cNvPicPr>
            <a:picLocks noChangeAspect="1" noChangeArrowheads="1"/>
          </p:cNvPicPr>
          <p:nvPr>
            <p:custDataLst>
              <p:tags r:id="rId2"/>
            </p:custDataLst>
          </p:nvPr>
        </p:nvPicPr>
        <p:blipFill>
          <a:blip r:embed="rId5" cstate="print"/>
          <a:srcRect/>
          <a:stretch>
            <a:fillRect/>
          </a:stretch>
        </p:blipFill>
        <p:spPr bwMode="auto">
          <a:xfrm>
            <a:off x="755576" y="2636912"/>
            <a:ext cx="3886200" cy="291623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2000"/>
                                        <p:tgtEl>
                                          <p:spTgt spid="122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500"/>
                                        <p:tgtEl>
                                          <p:spTgt spid="30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500"/>
                                        <p:tgtEl>
                                          <p:spTgt spid="307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Effect transition="in" filter="fade">
                                      <p:cBhvr>
                                        <p:cTn id="23"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1043608" y="2060848"/>
            <a:ext cx="4032448" cy="3197225"/>
          </a:xfrm>
        </p:spPr>
        <p:txBody>
          <a:bodyPr/>
          <a:lstStyle/>
          <a:p>
            <a:pPr eaLnBrk="1" hangingPunct="1"/>
            <a:r>
              <a:rPr lang="en-US" dirty="0" err="1">
                <a:solidFill>
                  <a:srgbClr val="FFFFCC"/>
                </a:solidFill>
                <a:ea typeface="ＭＳ Ｐゴシック" pitchFamily="34" charset="-128"/>
              </a:rPr>
              <a:t>Bemiddeling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Harmonie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Balans</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vinden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Conflicten</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oplossen</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De </a:t>
            </a:r>
            <a:r>
              <a:rPr lang="en-US" dirty="0" err="1">
                <a:solidFill>
                  <a:srgbClr val="FFFFCC"/>
                </a:solidFill>
                <a:ea typeface="ＭＳ Ｐゴシック" pitchFamily="34" charset="-128"/>
              </a:rPr>
              <a:t>natuur</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helpen</a:t>
            </a:r>
            <a:endParaRPr lang="en-US" dirty="0">
              <a:solidFill>
                <a:srgbClr val="FFFFCC"/>
              </a:solidFill>
              <a:ea typeface="ＭＳ Ｐゴシック" pitchFamily="34" charset="-128"/>
            </a:endParaRPr>
          </a:p>
        </p:txBody>
      </p:sp>
      <p:pic>
        <p:nvPicPr>
          <p:cNvPr id="13316" name="Picture 6" descr="greenpeace"/>
          <p:cNvPicPr>
            <a:picLocks noChangeAspect="1" noChangeArrowheads="1"/>
          </p:cNvPicPr>
          <p:nvPr>
            <p:custDataLst>
              <p:tags r:id="rId2"/>
            </p:custDataLst>
          </p:nvPr>
        </p:nvPicPr>
        <p:blipFill>
          <a:blip r:embed="rId5" cstate="print"/>
          <a:srcRect/>
          <a:stretch>
            <a:fillRect/>
          </a:stretch>
        </p:blipFill>
        <p:spPr bwMode="auto">
          <a:xfrm>
            <a:off x="5508104" y="1988840"/>
            <a:ext cx="2330450" cy="33178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par>
                          <p:cTn id="13" fill="hold" nodeType="with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fade">
                                      <p:cBhvr>
                                        <p:cTn id="16" dur="1000"/>
                                        <p:tgtEl>
                                          <p:spTgt spid="307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Effect transition="in" filter="fade">
                                      <p:cBhvr>
                                        <p:cTn id="21" dur="500"/>
                                        <p:tgtEl>
                                          <p:spTgt spid="30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fade">
                                      <p:cBhvr>
                                        <p:cTn id="26" dur="500"/>
                                        <p:tgtEl>
                                          <p:spTgt spid="30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fade">
                                      <p:cBhvr>
                                        <p:cTn id="31"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076056" y="1988840"/>
            <a:ext cx="3322638" cy="3197225"/>
          </a:xfrm>
        </p:spPr>
        <p:txBody>
          <a:bodyPr/>
          <a:lstStyle/>
          <a:p>
            <a:pPr eaLnBrk="1" hangingPunct="1"/>
            <a:r>
              <a:rPr lang="en-US" dirty="0">
                <a:solidFill>
                  <a:srgbClr val="FFFFCC"/>
                </a:solidFill>
                <a:ea typeface="ＭＳ Ｐゴシック" pitchFamily="34" charset="-128"/>
              </a:rPr>
              <a:t>Geld</a:t>
            </a:r>
          </a:p>
          <a:p>
            <a:pPr eaLnBrk="1" hangingPunct="1"/>
            <a:r>
              <a:rPr lang="nl-NL" dirty="0">
                <a:solidFill>
                  <a:srgbClr val="FFFFCC"/>
                </a:solidFill>
                <a:ea typeface="ＭＳ Ｐゴシック" pitchFamily="34" charset="-128"/>
              </a:rPr>
              <a:t>Filantropie</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Ben je het </a:t>
            </a:r>
            <a:r>
              <a:rPr lang="en-US" dirty="0" err="1">
                <a:solidFill>
                  <a:srgbClr val="FFFFCC"/>
                </a:solidFill>
                <a:ea typeface="ＭＳ Ｐゴシック" pitchFamily="34" charset="-128"/>
              </a:rPr>
              <a:t>waard</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om</a:t>
            </a:r>
            <a:r>
              <a:rPr lang="en-US" dirty="0">
                <a:solidFill>
                  <a:srgbClr val="FFFFCC"/>
                </a:solidFill>
                <a:ea typeface="ＭＳ Ｐゴシック" pitchFamily="34" charset="-128"/>
              </a:rPr>
              <a:t> geld </a:t>
            </a:r>
            <a:r>
              <a:rPr lang="en-US" dirty="0" err="1">
                <a:solidFill>
                  <a:srgbClr val="FFFFCC"/>
                </a:solidFill>
                <a:ea typeface="ＭＳ Ｐゴシック" pitchFamily="34" charset="-128"/>
              </a:rPr>
              <a:t>te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ontvangen</a:t>
            </a:r>
            <a:r>
              <a:rPr lang="en-US" dirty="0">
                <a:solidFill>
                  <a:srgbClr val="FFFFCC"/>
                </a:solidFill>
                <a:ea typeface="ＭＳ Ｐゴシック" pitchFamily="34" charset="-128"/>
              </a:rPr>
              <a:t>?</a:t>
            </a:r>
          </a:p>
        </p:txBody>
      </p:sp>
      <p:pic>
        <p:nvPicPr>
          <p:cNvPr id="14340" name="Picture 6" descr="green money bought"/>
          <p:cNvPicPr>
            <a:picLocks noChangeAspect="1" noChangeArrowheads="1"/>
          </p:cNvPicPr>
          <p:nvPr>
            <p:custDataLst>
              <p:tags r:id="rId2"/>
            </p:custDataLst>
          </p:nvPr>
        </p:nvPicPr>
        <p:blipFill>
          <a:blip r:embed="rId5" cstate="print"/>
          <a:srcRect/>
          <a:stretch>
            <a:fillRect/>
          </a:stretch>
        </p:blipFill>
        <p:spPr bwMode="auto">
          <a:xfrm>
            <a:off x="0" y="2564904"/>
            <a:ext cx="4038600" cy="351631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953345"/>
            <a:ext cx="4248472" cy="4320480"/>
          </a:xfrm>
        </p:spPr>
        <p:txBody>
          <a:bodyPr/>
          <a:lstStyle/>
          <a:p>
            <a:pPr eaLnBrk="1" hangingPunct="1"/>
            <a:r>
              <a:rPr lang="en-US" dirty="0" err="1">
                <a:solidFill>
                  <a:srgbClr val="FFFFCC"/>
                </a:solidFill>
                <a:ea typeface="ＭＳ Ｐゴシック" pitchFamily="34" charset="-128"/>
              </a:rPr>
              <a:t>Ziekenhuis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Tegenover</a:t>
            </a:r>
            <a:r>
              <a:rPr lang="nl-NL" dirty="0">
                <a:solidFill>
                  <a:srgbClr val="FFFFCC"/>
                </a:solidFill>
                <a:ea typeface="ＭＳ Ｐゴシック" pitchFamily="34" charset="-128"/>
              </a:rPr>
              <a:t>gestelde van </a:t>
            </a:r>
            <a:r>
              <a:rPr lang="en-US" dirty="0">
                <a:solidFill>
                  <a:srgbClr val="FFFFCC"/>
                </a:solidFill>
                <a:ea typeface="ＭＳ Ｐゴシック" pitchFamily="34" charset="-128"/>
              </a:rPr>
              <a:t>rood</a:t>
            </a:r>
          </a:p>
          <a:p>
            <a:pPr eaLnBrk="1" hangingPunct="1"/>
            <a:r>
              <a:rPr lang="en-US" dirty="0" err="1">
                <a:solidFill>
                  <a:srgbClr val="FFFFCC"/>
                </a:solidFill>
                <a:ea typeface="ＭＳ Ｐゴシック" pitchFamily="34" charset="-128"/>
              </a:rPr>
              <a:t>Helend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Harmonie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Rustige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omgeving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Zachtmoedig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p:txBody>
      </p:sp>
      <p:pic>
        <p:nvPicPr>
          <p:cNvPr id="15364" name="Picture 6" descr="green surgeon bought"/>
          <p:cNvPicPr>
            <a:picLocks noChangeAspect="1" noChangeArrowheads="1"/>
          </p:cNvPicPr>
          <p:nvPr>
            <p:custDataLst>
              <p:tags r:id="rId2"/>
            </p:custDataLst>
          </p:nvPr>
        </p:nvPicPr>
        <p:blipFill>
          <a:blip r:embed="rId5" cstate="print"/>
          <a:srcRect/>
          <a:stretch>
            <a:fillRect/>
          </a:stretch>
        </p:blipFill>
        <p:spPr bwMode="auto">
          <a:xfrm>
            <a:off x="4860032" y="1628800"/>
            <a:ext cx="3097213" cy="464502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Effect transition="in" filter="fade">
                                      <p:cBhvr>
                                        <p:cTn id="37" dur="500"/>
                                        <p:tgtEl>
                                          <p:spTgt spid="30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Effect transition="in" filter="fade">
                                      <p:cBhvr>
                                        <p:cTn id="42"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148064" y="1916832"/>
            <a:ext cx="3995936" cy="3672408"/>
          </a:xfrm>
        </p:spPr>
        <p:txBody>
          <a:bodyPr/>
          <a:lstStyle/>
          <a:p>
            <a:pPr eaLnBrk="1" hangingPunct="1"/>
            <a:r>
              <a:rPr lang="en-US" dirty="0" err="1">
                <a:solidFill>
                  <a:srgbClr val="FFFFCC"/>
                </a:solidFill>
                <a:ea typeface="ＭＳ Ｐゴシック" pitchFamily="34" charset="-128"/>
              </a:rPr>
              <a:t>Ontspannend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Geven</a:t>
            </a:r>
            <a:r>
              <a:rPr lang="en-US" dirty="0">
                <a:solidFill>
                  <a:srgbClr val="FFFFCC"/>
                </a:solidFill>
                <a:ea typeface="ＭＳ Ｐゴシック" pitchFamily="34" charset="-128"/>
              </a:rPr>
              <a:t> en </a:t>
            </a:r>
            <a:r>
              <a:rPr lang="en-US" dirty="0" err="1">
                <a:solidFill>
                  <a:srgbClr val="FFFFCC"/>
                </a:solidFill>
                <a:ea typeface="ＭＳ Ｐゴシック" pitchFamily="34" charset="-128"/>
              </a:rPr>
              <a:t>ontvangen</a:t>
            </a:r>
            <a:r>
              <a:rPr lang="en-US" dirty="0">
                <a:solidFill>
                  <a:srgbClr val="FFFFCC"/>
                </a:solidFill>
                <a:ea typeface="ＭＳ Ｐゴシック" pitchFamily="34" charset="-128"/>
              </a:rPr>
              <a:t> van </a:t>
            </a:r>
            <a:r>
              <a:rPr lang="en-US" dirty="0" err="1">
                <a:solidFill>
                  <a:srgbClr val="FFFFCC"/>
                </a:solidFill>
                <a:ea typeface="ＭＳ Ｐゴシック" pitchFamily="34" charset="-128"/>
              </a:rPr>
              <a:t>onzelfzuchtige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liefde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Overvloed</a:t>
            </a:r>
            <a:endParaRPr lang="en-US" dirty="0">
              <a:solidFill>
                <a:srgbClr val="FFFFCC"/>
              </a:solidFill>
              <a:ea typeface="ＭＳ Ｐゴシック" pitchFamily="34" charset="-128"/>
            </a:endParaRPr>
          </a:p>
        </p:txBody>
      </p:sp>
      <p:pic>
        <p:nvPicPr>
          <p:cNvPr id="5" name="Picture 4" descr="green tree hug bought.jp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2780928"/>
            <a:ext cx="5148064" cy="3415892"/>
          </a:xfrm>
          <a:prstGeom prst="rect">
            <a:avLst/>
          </a:prstGeom>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Groene</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persoonlijkheid</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57200" y="1600200"/>
            <a:ext cx="3754760" cy="5213734"/>
          </a:xfrm>
        </p:spPr>
        <p:txBody>
          <a:bodyPr wrap="square">
            <a:spAutoFit/>
          </a:bodyPr>
          <a:lstStyle/>
          <a:p>
            <a:pPr eaLnBrk="1" hangingPunct="1"/>
            <a:r>
              <a:rPr lang="en-US" dirty="0" err="1">
                <a:solidFill>
                  <a:srgbClr val="FFFFCC"/>
                </a:solidFill>
                <a:ea typeface="ＭＳ Ｐゴシック" pitchFamily="34" charset="-128"/>
              </a:rPr>
              <a:t>Uitgebalanceerd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Oprecht</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Vredestichter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Grootmoedig</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Geeft</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anderen</a:t>
            </a:r>
            <a:r>
              <a:rPr lang="en-US" dirty="0">
                <a:solidFill>
                  <a:srgbClr val="FFFFCC"/>
                </a:solidFill>
                <a:ea typeface="ＭＳ Ｐゴシック" pitchFamily="34" charset="-128"/>
              </a:rPr>
              <a:t> de </a:t>
            </a:r>
            <a:r>
              <a:rPr lang="en-US" dirty="0" err="1">
                <a:solidFill>
                  <a:srgbClr val="FFFFCC"/>
                </a:solidFill>
                <a:ea typeface="ＭＳ Ｐゴシック" pitchFamily="34" charset="-128"/>
              </a:rPr>
              <a:t>ruimte</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Team</a:t>
            </a:r>
            <a:r>
              <a:rPr lang="nl-NL" dirty="0">
                <a:solidFill>
                  <a:srgbClr val="FFFFCC"/>
                </a:solidFill>
                <a:ea typeface="ＭＳ Ｐゴシック" pitchFamily="34" charset="-128"/>
              </a:rPr>
              <a:t>werker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Humanistisch</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Welwillend</a:t>
            </a:r>
            <a:endParaRPr lang="en-US" dirty="0">
              <a:solidFill>
                <a:srgbClr val="FFFFCC"/>
              </a:solidFill>
              <a:ea typeface="ＭＳ Ｐゴシック" pitchFamily="34" charset="-128"/>
            </a:endParaRPr>
          </a:p>
        </p:txBody>
      </p:sp>
      <p:pic>
        <p:nvPicPr>
          <p:cNvPr id="17412" name="Picture 6" descr="green personality bought"/>
          <p:cNvPicPr>
            <a:picLocks noChangeAspect="1" noChangeArrowheads="1"/>
          </p:cNvPicPr>
          <p:nvPr>
            <p:custDataLst>
              <p:tags r:id="rId2"/>
            </p:custDataLst>
          </p:nvPr>
        </p:nvPicPr>
        <p:blipFill>
          <a:blip r:embed="rId5" cstate="print"/>
          <a:srcRect/>
          <a:stretch>
            <a:fillRect/>
          </a:stretch>
        </p:blipFill>
        <p:spPr bwMode="auto">
          <a:xfrm>
            <a:off x="4355976" y="2060848"/>
            <a:ext cx="4114800" cy="3354387"/>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10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10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412"/>
                                        </p:tgtEl>
                                        <p:attrNameLst>
                                          <p:attrName>style.visibility</p:attrName>
                                        </p:attrNameLst>
                                      </p:cBhvr>
                                      <p:to>
                                        <p:strVal val="visible"/>
                                      </p:to>
                                    </p:set>
                                    <p:animEffect transition="in" filter="fade">
                                      <p:cBhvr>
                                        <p:cTn id="35" dur="2000"/>
                                        <p:tgtEl>
                                          <p:spTgt spid="174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5">
                                            <p:txEl>
                                              <p:pRg st="6" end="6"/>
                                            </p:txEl>
                                          </p:spTgt>
                                        </p:tgtEl>
                                        <p:attrNameLst>
                                          <p:attrName>style.visibility</p:attrName>
                                        </p:attrNameLst>
                                      </p:cBhvr>
                                      <p:to>
                                        <p:strVal val="visible"/>
                                      </p:to>
                                    </p:set>
                                    <p:animEffect transition="in" filter="fade">
                                      <p:cBhvr>
                                        <p:cTn id="40" dur="500"/>
                                        <p:tgtEl>
                                          <p:spTgt spid="307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75">
                                            <p:txEl>
                                              <p:pRg st="7" end="7"/>
                                            </p:txEl>
                                          </p:spTgt>
                                        </p:tgtEl>
                                        <p:attrNameLst>
                                          <p:attrName>style.visibility</p:attrName>
                                        </p:attrNameLst>
                                      </p:cBhvr>
                                      <p:to>
                                        <p:strVal val="visible"/>
                                      </p:to>
                                    </p:set>
                                    <p:animEffect transition="in" filter="fade">
                                      <p:cBhvr>
                                        <p:cTn id="45"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voedsel</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139952" y="2132856"/>
            <a:ext cx="4618782" cy="2948499"/>
          </a:xfrm>
        </p:spPr>
        <p:txBody>
          <a:bodyPr wrap="square">
            <a:spAutoFit/>
          </a:bodyPr>
          <a:lstStyle/>
          <a:p>
            <a:pPr eaLnBrk="1" hangingPunct="1"/>
            <a:r>
              <a:rPr lang="en-US" dirty="0" err="1">
                <a:solidFill>
                  <a:srgbClr val="FFFFCC"/>
                </a:solidFill>
                <a:ea typeface="ＭＳ Ｐゴシック" pitchFamily="34" charset="-128"/>
              </a:rPr>
              <a:t>Herstellend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Verfrissend</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Stress </a:t>
            </a:r>
            <a:r>
              <a:rPr lang="en-US" dirty="0" err="1">
                <a:solidFill>
                  <a:srgbClr val="FFFFCC"/>
                </a:solidFill>
                <a:ea typeface="ＭＳ Ｐゴシック" pitchFamily="34" charset="-128"/>
              </a:rPr>
              <a:t>verminderend</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Anti-oxidant</a:t>
            </a:r>
          </a:p>
          <a:p>
            <a:pPr eaLnBrk="1" hangingPunct="1"/>
            <a:r>
              <a:rPr lang="en-US" dirty="0" err="1">
                <a:solidFill>
                  <a:srgbClr val="FFFFCC"/>
                </a:solidFill>
                <a:ea typeface="ＭＳ Ｐゴシック" pitchFamily="34" charset="-128"/>
              </a:rPr>
              <a:t>Vitamines</a:t>
            </a:r>
            <a:endParaRPr lang="en-US" dirty="0">
              <a:solidFill>
                <a:srgbClr val="FFFFCC"/>
              </a:solidFill>
              <a:ea typeface="ＭＳ Ｐゴシック" pitchFamily="34" charset="-128"/>
            </a:endParaRPr>
          </a:p>
        </p:txBody>
      </p:sp>
      <p:pic>
        <p:nvPicPr>
          <p:cNvPr id="18436" name="Picture 1" descr="green vegetables bought.jpg"/>
          <p:cNvPicPr>
            <a:picLocks noChangeAspect="1"/>
          </p:cNvPicPr>
          <p:nvPr>
            <p:custDataLst>
              <p:tags r:id="rId2"/>
            </p:custDataLst>
          </p:nvPr>
        </p:nvPicPr>
        <p:blipFill>
          <a:blip r:embed="rId5" cstate="print"/>
          <a:srcRect/>
          <a:stretch>
            <a:fillRect/>
          </a:stretch>
        </p:blipFill>
        <p:spPr bwMode="auto">
          <a:xfrm>
            <a:off x="0" y="2708920"/>
            <a:ext cx="3816350" cy="24765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1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10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10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Effect transition="in" filter="fade">
                                      <p:cBhvr>
                                        <p:cTn id="3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r>
              <a:rPr lang="en-US" dirty="0">
                <a:solidFill>
                  <a:srgbClr val="FFFF99"/>
                </a:solidFill>
                <a:ea typeface="ＭＳ Ｐゴシック" pitchFamily="34" charset="-128"/>
              </a:rPr>
              <a:t> in marketing</a:t>
            </a:r>
          </a:p>
        </p:txBody>
      </p:sp>
      <p:sp>
        <p:nvSpPr>
          <p:cNvPr id="3075" name="Rectangle 3"/>
          <p:cNvSpPr>
            <a:spLocks noGrp="1" noChangeArrowheads="1"/>
          </p:cNvSpPr>
          <p:nvPr>
            <p:ph type="body" idx="1"/>
          </p:nvPr>
        </p:nvSpPr>
        <p:spPr>
          <a:xfrm>
            <a:off x="457200" y="1600200"/>
            <a:ext cx="5770984" cy="5257800"/>
          </a:xfrm>
        </p:spPr>
        <p:txBody>
          <a:bodyPr/>
          <a:lstStyle/>
          <a:p>
            <a:pPr eaLnBrk="1" hangingPunct="1"/>
            <a:r>
              <a:rPr lang="en-US" dirty="0" err="1">
                <a:solidFill>
                  <a:srgbClr val="FFFFCC"/>
                </a:solidFill>
                <a:ea typeface="ＭＳ Ｐゴシック" pitchFamily="34" charset="-128"/>
              </a:rPr>
              <a:t>Schone</a:t>
            </a:r>
            <a:r>
              <a:rPr lang="en-US" dirty="0">
                <a:solidFill>
                  <a:srgbClr val="FFFFCC"/>
                </a:solidFill>
                <a:ea typeface="ＭＳ Ｐゴシック" pitchFamily="34" charset="-128"/>
              </a:rPr>
              <a:t> en </a:t>
            </a:r>
            <a:r>
              <a:rPr lang="en-US" dirty="0" err="1">
                <a:solidFill>
                  <a:srgbClr val="FFFFCC"/>
                </a:solidFill>
                <a:ea typeface="ＭＳ Ｐゴシック" pitchFamily="34" charset="-128"/>
              </a:rPr>
              <a:t>groene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produkten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Natuurlijk</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Milieu </a:t>
            </a:r>
            <a:r>
              <a:rPr lang="en-US" dirty="0" err="1">
                <a:solidFill>
                  <a:srgbClr val="FFFFCC"/>
                </a:solidFill>
                <a:ea typeface="ＭＳ Ｐゴシック" pitchFamily="34" charset="-128"/>
              </a:rPr>
              <a:t>vriendelijk</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Vreedzaam</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Gezondheid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Groei</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Natuur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Vers</a:t>
            </a:r>
            <a:endParaRPr lang="en-US" dirty="0">
              <a:solidFill>
                <a:srgbClr val="FFFFCC"/>
              </a:solidFill>
              <a:ea typeface="ＭＳ Ｐゴシック" pitchFamily="34" charset="-128"/>
            </a:endParaRPr>
          </a:p>
        </p:txBody>
      </p:sp>
      <p:pic>
        <p:nvPicPr>
          <p:cNvPr id="19460" name="Picture 5" descr="green"/>
          <p:cNvPicPr>
            <a:picLocks noChangeAspect="1" noChangeArrowheads="1"/>
          </p:cNvPicPr>
          <p:nvPr>
            <p:custDataLst>
              <p:tags r:id="rId2"/>
            </p:custDataLst>
          </p:nvPr>
        </p:nvPicPr>
        <p:blipFill>
          <a:blip r:embed="rId6" cstate="print"/>
          <a:srcRect/>
          <a:stretch>
            <a:fillRect/>
          </a:stretch>
        </p:blipFill>
        <p:spPr bwMode="auto">
          <a:xfrm>
            <a:off x="6192243" y="1700808"/>
            <a:ext cx="2951757" cy="2878289"/>
          </a:xfrm>
          <a:prstGeom prst="rect">
            <a:avLst/>
          </a:prstGeom>
          <a:noFill/>
          <a:ln w="9525">
            <a:noFill/>
            <a:miter lim="800000"/>
            <a:headEnd/>
            <a:tailEnd/>
          </a:ln>
        </p:spPr>
      </p:pic>
      <p:pic>
        <p:nvPicPr>
          <p:cNvPr id="5" name="Picture 4" descr="green natural bought.jp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635896" y="4236368"/>
            <a:ext cx="2599032" cy="2621632"/>
          </a:xfrm>
          <a:prstGeom prst="rect">
            <a:avLst/>
          </a:prstGeom>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460"/>
                                        </p:tgtEl>
                                        <p:attrNameLst>
                                          <p:attrName>style.visibility</p:attrName>
                                        </p:attrNameLst>
                                      </p:cBhvr>
                                      <p:to>
                                        <p:strVal val="visible"/>
                                      </p:to>
                                    </p:set>
                                    <p:animEffect transition="in" filter="fade">
                                      <p:cBhvr>
                                        <p:cTn id="35" dur="2000"/>
                                        <p:tgtEl>
                                          <p:spTgt spid="194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75">
                                            <p:txEl>
                                              <p:pRg st="5" end="5"/>
                                            </p:txEl>
                                          </p:spTgt>
                                        </p:tgtEl>
                                        <p:attrNameLst>
                                          <p:attrName>style.visibility</p:attrName>
                                        </p:attrNameLst>
                                      </p:cBhvr>
                                      <p:to>
                                        <p:strVal val="visible"/>
                                      </p:to>
                                    </p:set>
                                    <p:animEffect transition="in" filter="fade">
                                      <p:cBhvr>
                                        <p:cTn id="40" dur="500"/>
                                        <p:tgtEl>
                                          <p:spTgt spid="3075">
                                            <p:txEl>
                                              <p:pRg st="5" end="5"/>
                                            </p:tx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075">
                                            <p:txEl>
                                              <p:pRg st="6" end="6"/>
                                            </p:txEl>
                                          </p:spTgt>
                                        </p:tgtEl>
                                        <p:attrNameLst>
                                          <p:attrName>style.visibility</p:attrName>
                                        </p:attrNameLst>
                                      </p:cBhvr>
                                      <p:to>
                                        <p:strVal val="visible"/>
                                      </p:to>
                                    </p:set>
                                    <p:animEffect transition="in" filter="fade">
                                      <p:cBhvr>
                                        <p:cTn id="44" dur="500"/>
                                        <p:tgtEl>
                                          <p:spTgt spid="307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Effect transition="in" filter="fade">
                                      <p:cBhvr>
                                        <p:cTn id="49" dur="500"/>
                                        <p:tgtEl>
                                          <p:spTgt spid="3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descr="green_29_09.pdf"/>
          <p:cNvPicPr>
            <a:picLocks noChangeAspect="1"/>
          </p:cNvPicPr>
          <p:nvPr>
            <p:custDataLst>
              <p:tags r:id="rId2"/>
            </p:custDataLst>
          </p:nvPr>
        </p:nvPicPr>
        <p:blipFill>
          <a:blip r:embed="rId5" cstate="print"/>
          <a:srcRect/>
          <a:stretch>
            <a:fillRect/>
          </a:stretch>
        </p:blipFill>
        <p:spPr bwMode="auto">
          <a:xfrm>
            <a:off x="1917700" y="0"/>
            <a:ext cx="5299793" cy="6858000"/>
          </a:xfrm>
          <a:prstGeom prst="rect">
            <a:avLst/>
          </a:prstGeom>
          <a:noFill/>
          <a:ln w="9525">
            <a:noFill/>
            <a:miter lim="800000"/>
            <a:headEnd/>
            <a:tailEnd/>
          </a:ln>
        </p:spPr>
      </p:pic>
    </p:spTree>
    <p:custDataLst>
      <p:tags r:id="rId1"/>
    </p:custDataLst>
  </p:cSld>
  <p:clrMapOvr>
    <a:masterClrMapping/>
  </p:clrMapOvr>
  <p:transition advTm="4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dissolve">
                                      <p:cBhvr>
                                        <p:cTn id="7" dur="3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err="1">
                <a:solidFill>
                  <a:srgbClr val="FFFF99"/>
                </a:solidFill>
              </a:rPr>
              <a:t>Notities</a:t>
            </a:r>
            <a:r>
              <a:rPr lang="en-US" dirty="0">
                <a:solidFill>
                  <a:srgbClr val="FFFF99"/>
                </a:solidFill>
              </a:rPr>
              <a:t>:</a:t>
            </a:r>
          </a:p>
        </p:txBody>
      </p:sp>
      <p:sp>
        <p:nvSpPr>
          <p:cNvPr id="3" name="Content Placeholder 2"/>
          <p:cNvSpPr>
            <a:spLocks noGrp="1"/>
          </p:cNvSpPr>
          <p:nvPr>
            <p:ph idx="1"/>
          </p:nvPr>
        </p:nvSpPr>
        <p:spPr>
          <a:xfrm>
            <a:off x="457200" y="1600200"/>
            <a:ext cx="8229600" cy="2908300"/>
          </a:xfrm>
        </p:spPr>
        <p:txBody>
          <a:bodyPr/>
          <a:lstStyle/>
          <a:p>
            <a:pPr eaLnBrk="1" hangingPunct="1"/>
            <a:r>
              <a:rPr lang="en-US" dirty="0">
                <a:solidFill>
                  <a:srgbClr val="FFFFCC"/>
                </a:solidFill>
              </a:rPr>
              <a:t> Hoe </a:t>
            </a:r>
            <a:r>
              <a:rPr lang="en-US" dirty="0" err="1">
                <a:solidFill>
                  <a:srgbClr val="FFFFCC"/>
                </a:solidFill>
              </a:rPr>
              <a:t>heb</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meditatie</a:t>
            </a:r>
            <a:r>
              <a:rPr lang="en-US" dirty="0">
                <a:solidFill>
                  <a:srgbClr val="FFFFCC"/>
                </a:solidFill>
              </a:rPr>
              <a:t> </a:t>
            </a:r>
            <a:r>
              <a:rPr lang="en-US" dirty="0" err="1">
                <a:solidFill>
                  <a:srgbClr val="FFFFCC"/>
                </a:solidFill>
              </a:rPr>
              <a:t>ervaren</a:t>
            </a:r>
            <a:r>
              <a:rPr lang="en-US" dirty="0">
                <a:solidFill>
                  <a:srgbClr val="FFFFCC"/>
                </a:solidFill>
              </a:rPr>
              <a:t>?</a:t>
            </a:r>
          </a:p>
          <a:p>
            <a:pPr eaLnBrk="1" hangingPunct="1"/>
            <a:endParaRPr lang="en-US" dirty="0">
              <a:solidFill>
                <a:srgbClr val="FFFFCC"/>
              </a:solidFill>
            </a:endParaRPr>
          </a:p>
          <a:p>
            <a:pPr eaLnBrk="1" hangingPunct="1"/>
            <a:r>
              <a:rPr lang="en-US" dirty="0" err="1">
                <a:solidFill>
                  <a:srgbClr val="FFFFCC"/>
                </a:solidFill>
              </a:rPr>
              <a:t>Waaraan</a:t>
            </a:r>
            <a:r>
              <a:rPr lang="en-US" dirty="0">
                <a:solidFill>
                  <a:srgbClr val="FFFFCC"/>
                </a:solidFill>
              </a:rPr>
              <a:t> </a:t>
            </a:r>
            <a:r>
              <a:rPr lang="en-US" dirty="0" err="1">
                <a:solidFill>
                  <a:srgbClr val="FFFFCC"/>
                </a:solidFill>
              </a:rPr>
              <a:t>relateer</a:t>
            </a:r>
            <a:r>
              <a:rPr lang="en-US" dirty="0">
                <a:solidFill>
                  <a:srgbClr val="FFFFCC"/>
                </a:solidFill>
              </a:rPr>
              <a:t> je </a:t>
            </a:r>
            <a:r>
              <a:rPr lang="en-US" dirty="0" err="1">
                <a:solidFill>
                  <a:srgbClr val="FFFFCC"/>
                </a:solidFill>
              </a:rPr>
              <a:t>deze</a:t>
            </a:r>
            <a:r>
              <a:rPr lang="en-US" dirty="0">
                <a:solidFill>
                  <a:srgbClr val="FFFFCC"/>
                </a:solidFill>
              </a:rPr>
              <a:t> </a:t>
            </a:r>
            <a:r>
              <a:rPr lang="en-US" dirty="0" err="1">
                <a:solidFill>
                  <a:srgbClr val="FFFFCC"/>
                </a:solidFill>
              </a:rPr>
              <a:t>kleur</a:t>
            </a:r>
            <a:r>
              <a:rPr lang="en-US" dirty="0">
                <a:solidFill>
                  <a:srgbClr val="FFFFCC"/>
                </a:solidFill>
              </a:rPr>
              <a:t>?</a:t>
            </a:r>
          </a:p>
        </p:txBody>
      </p:sp>
    </p:spTree>
    <p:custDataLst>
      <p:tags r:id="rId1"/>
    </p:custDataLst>
    <p:extLst>
      <p:ext uri="{BB962C8B-B14F-4D97-AF65-F5344CB8AC3E}">
        <p14:creationId xmlns:p14="http://schemas.microsoft.com/office/powerpoint/2010/main" val="396998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p>
            <a:pPr eaLnBrk="1" hangingPunct="1"/>
            <a:r>
              <a:rPr lang="en-US" dirty="0">
                <a:solidFill>
                  <a:srgbClr val="FFFF99"/>
                </a:solidFill>
              </a:rPr>
              <a:t>De </a:t>
            </a:r>
            <a:r>
              <a:rPr lang="en-US" dirty="0" err="1">
                <a:solidFill>
                  <a:srgbClr val="FFFF99"/>
                </a:solidFill>
              </a:rPr>
              <a:t>Kleur</a:t>
            </a:r>
            <a:r>
              <a:rPr lang="en-US" dirty="0">
                <a:solidFill>
                  <a:srgbClr val="FFFF99"/>
                </a:solidFill>
              </a:rPr>
              <a:t> </a:t>
            </a:r>
            <a:r>
              <a:rPr lang="en-US" dirty="0" err="1">
                <a:solidFill>
                  <a:srgbClr val="FFFF99"/>
                </a:solidFill>
              </a:rPr>
              <a:t>Groen</a:t>
            </a:r>
            <a:endParaRPr lang="en-US" dirty="0">
              <a:solidFill>
                <a:srgbClr val="FFFF99"/>
              </a:solidFil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67544" y="2348880"/>
            <a:ext cx="2819400" cy="3816424"/>
          </a:xfrm>
        </p:spPr>
        <p:txBody>
          <a:bodyPr/>
          <a:lstStyle/>
          <a:p>
            <a:pPr eaLnBrk="1" hangingPunct="1"/>
            <a:r>
              <a:rPr lang="en-US" dirty="0" err="1">
                <a:solidFill>
                  <a:srgbClr val="FFFFCC"/>
                </a:solidFill>
                <a:ea typeface="ＭＳ Ｐゴシック" pitchFamily="34" charset="-128"/>
              </a:rPr>
              <a:t>Gevoelens</a:t>
            </a:r>
            <a:endParaRPr lang="en-US" dirty="0">
              <a:solidFill>
                <a:srgbClr val="FFFFCC"/>
              </a:solidFill>
              <a:ea typeface="ＭＳ Ｐゴシック" pitchFamily="34" charset="-128"/>
            </a:endParaRPr>
          </a:p>
          <a:p>
            <a:pPr eaLnBrk="1" hangingPunct="1"/>
            <a:r>
              <a:rPr lang="en-US" dirty="0">
                <a:solidFill>
                  <a:srgbClr val="FFFFCC"/>
                </a:solidFill>
                <a:ea typeface="ＭＳ Ｐゴシック" pitchFamily="34" charset="-128"/>
              </a:rPr>
              <a:t>Hart</a:t>
            </a:r>
          </a:p>
          <a:p>
            <a:pPr eaLnBrk="1" hangingPunct="1"/>
            <a:r>
              <a:rPr lang="en-US" dirty="0" err="1">
                <a:solidFill>
                  <a:srgbClr val="FFFFCC"/>
                </a:solidFill>
                <a:ea typeface="ＭＳ Ｐゴシック" pitchFamily="34" charset="-128"/>
              </a:rPr>
              <a:t>Longen</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Balans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Helend</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Kalmerend</a:t>
            </a:r>
            <a:endParaRPr lang="en-US" dirty="0">
              <a:solidFill>
                <a:srgbClr val="FFFFCC"/>
              </a:solidFill>
              <a:ea typeface="ＭＳ Ｐゴシック" pitchFamily="34" charset="-128"/>
            </a:endParaRPr>
          </a:p>
        </p:txBody>
      </p:sp>
      <p:pic>
        <p:nvPicPr>
          <p:cNvPr id="5" name="Picture 4" descr="green heart bought.jp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211960" y="1988840"/>
            <a:ext cx="4445000" cy="4356100"/>
          </a:xfrm>
          <a:prstGeom prst="rect">
            <a:avLst/>
          </a:prstGeom>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1000"/>
                                        <p:tgtEl>
                                          <p:spTgt spid="307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fade">
                                      <p:cBhvr>
                                        <p:cTn id="24" dur="1000"/>
                                        <p:tgtEl>
                                          <p:spTgt spid="3075">
                                            <p:txEl>
                                              <p:pRg st="3" end="3"/>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500"/>
                                        <p:tgtEl>
                                          <p:spTgt spid="307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Effect transition="in" filter="fade">
                                      <p:cBhvr>
                                        <p:cTn id="33"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4788024" y="2420888"/>
            <a:ext cx="4355976" cy="3197225"/>
          </a:xfrm>
        </p:spPr>
        <p:txBody>
          <a:bodyPr/>
          <a:lstStyle/>
          <a:p>
            <a:pPr eaLnBrk="1" hangingPunct="1"/>
            <a:r>
              <a:rPr lang="en-US" dirty="0" err="1">
                <a:solidFill>
                  <a:srgbClr val="FFFFCC"/>
                </a:solidFill>
                <a:ea typeface="ＭＳ Ｐゴシック" pitchFamily="34" charset="-128"/>
              </a:rPr>
              <a:t>Persoonlijke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ruimte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Natuur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Vrede</a:t>
            </a:r>
            <a:endParaRPr lang="en-US" dirty="0">
              <a:solidFill>
                <a:srgbClr val="FFFFCC"/>
              </a:solidFill>
              <a:ea typeface="ＭＳ Ｐゴシック" pitchFamily="34" charset="-128"/>
            </a:endParaRPr>
          </a:p>
        </p:txBody>
      </p:sp>
      <p:pic>
        <p:nvPicPr>
          <p:cNvPr id="6148" name="Picture 1" descr="DSC00037.JPG"/>
          <p:cNvPicPr>
            <a:picLocks noChangeAspect="1"/>
          </p:cNvPicPr>
          <p:nvPr>
            <p:custDataLst>
              <p:tags r:id="rId2"/>
            </p:custDataLst>
          </p:nvPr>
        </p:nvPicPr>
        <p:blipFill>
          <a:blip r:embed="rId5" cstate="print"/>
          <a:srcRect/>
          <a:stretch>
            <a:fillRect/>
          </a:stretch>
        </p:blipFill>
        <p:spPr bwMode="auto">
          <a:xfrm>
            <a:off x="0" y="3213100"/>
            <a:ext cx="4860925" cy="364490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755576" y="2492896"/>
            <a:ext cx="4104456" cy="2016224"/>
          </a:xfrm>
        </p:spPr>
        <p:txBody>
          <a:bodyPr/>
          <a:lstStyle/>
          <a:p>
            <a:pPr eaLnBrk="1" hangingPunct="1"/>
            <a:r>
              <a:rPr lang="en-US" dirty="0">
                <a:solidFill>
                  <a:srgbClr val="FFFFCC"/>
                </a:solidFill>
                <a:ea typeface="ＭＳ Ｐゴシック" pitchFamily="34" charset="-128"/>
              </a:rPr>
              <a:t>Greenpeace</a:t>
            </a:r>
          </a:p>
          <a:p>
            <a:pPr eaLnBrk="1" hangingPunct="1"/>
            <a:r>
              <a:rPr lang="en-US" dirty="0" err="1">
                <a:solidFill>
                  <a:srgbClr val="FFFFCC"/>
                </a:solidFill>
                <a:ea typeface="ＭＳ Ｐゴシック" pitchFamily="34" charset="-128"/>
              </a:rPr>
              <a:t>Groene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Partij</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Groene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vingers</a:t>
            </a:r>
            <a:endParaRPr lang="en-US" dirty="0">
              <a:solidFill>
                <a:srgbClr val="FFFFCC"/>
              </a:solidFill>
              <a:ea typeface="ＭＳ Ｐゴシック" pitchFamily="34" charset="-128"/>
            </a:endParaRPr>
          </a:p>
        </p:txBody>
      </p:sp>
      <p:pic>
        <p:nvPicPr>
          <p:cNvPr id="7172" name="Picture 6" descr="greenpeace"/>
          <p:cNvPicPr>
            <a:picLocks noChangeAspect="1" noChangeArrowheads="1"/>
          </p:cNvPicPr>
          <p:nvPr>
            <p:custDataLst>
              <p:tags r:id="rId2"/>
            </p:custDataLst>
          </p:nvPr>
        </p:nvPicPr>
        <p:blipFill>
          <a:blip r:embed="rId5" cstate="print"/>
          <a:srcRect/>
          <a:stretch>
            <a:fillRect/>
          </a:stretch>
        </p:blipFill>
        <p:spPr bwMode="auto">
          <a:xfrm>
            <a:off x="5508104" y="2132856"/>
            <a:ext cx="2330450" cy="3317875"/>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par>
                          <p:cTn id="13" fill="hold" nodeType="with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7172"/>
                                        </p:tgtEl>
                                        <p:attrNameLst>
                                          <p:attrName>style.visibility</p:attrName>
                                        </p:attrNameLst>
                                      </p:cBhvr>
                                      <p:to>
                                        <p:strVal val="visible"/>
                                      </p:to>
                                    </p:set>
                                    <p:animEffect transition="in" filter="fade">
                                      <p:cBhvr>
                                        <p:cTn id="16" dur="2000"/>
                                        <p:tgtEl>
                                          <p:spTgt spid="71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5508104" y="2564904"/>
            <a:ext cx="3312368" cy="4327338"/>
          </a:xfrm>
        </p:spPr>
        <p:txBody>
          <a:bodyPr wrap="square">
            <a:spAutoFit/>
          </a:bodyPr>
          <a:lstStyle/>
          <a:p>
            <a:pPr eaLnBrk="1" hangingPunct="1"/>
            <a:r>
              <a:rPr lang="en-US" dirty="0" err="1">
                <a:solidFill>
                  <a:srgbClr val="FFFFCC"/>
                </a:solidFill>
                <a:ea typeface="ＭＳ Ｐゴシック" pitchFamily="34" charset="-128"/>
              </a:rPr>
              <a:t>Bemiddelaar</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Harmonie</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Hartgevoelens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Beslissingen</a:t>
            </a:r>
            <a:r>
              <a:rPr lang="en-US" dirty="0">
                <a:solidFill>
                  <a:srgbClr val="FFFFCC"/>
                </a:solidFill>
                <a:ea typeface="ＭＳ Ｐゴシック" pitchFamily="34" charset="-128"/>
              </a:rPr>
              <a:t> </a:t>
            </a:r>
            <a:r>
              <a:rPr lang="nl-NL" dirty="0">
                <a:solidFill>
                  <a:srgbClr val="FFFFCC"/>
                </a:solidFill>
                <a:ea typeface="ＭＳ Ｐゴシック" pitchFamily="34" charset="-128"/>
              </a:rPr>
              <a:t>nemen </a:t>
            </a:r>
            <a:r>
              <a:rPr lang="en-US" dirty="0">
                <a:solidFill>
                  <a:srgbClr val="FFFFCC"/>
                </a:solidFill>
                <a:ea typeface="ＭＳ Ｐゴシック" pitchFamily="34" charset="-128"/>
              </a:rPr>
              <a:t>en </a:t>
            </a:r>
            <a:r>
              <a:rPr lang="en-US" dirty="0" err="1">
                <a:solidFill>
                  <a:srgbClr val="FFFFCC"/>
                </a:solidFill>
                <a:ea typeface="ＭＳ Ｐゴシック" pitchFamily="34" charset="-128"/>
              </a:rPr>
              <a:t>keuzes</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maken</a:t>
            </a:r>
            <a:r>
              <a:rPr lang="en-US" dirty="0">
                <a:solidFill>
                  <a:srgbClr val="FFFFCC"/>
                </a:solidFill>
                <a:ea typeface="ＭＳ Ｐゴシック" pitchFamily="34" charset="-128"/>
              </a:rPr>
              <a:t> door </a:t>
            </a:r>
            <a:r>
              <a:rPr lang="en-US" dirty="0" err="1">
                <a:solidFill>
                  <a:srgbClr val="FFFFCC"/>
                </a:solidFill>
                <a:ea typeface="ＭＳ Ｐゴシック" pitchFamily="34" charset="-128"/>
              </a:rPr>
              <a:t>gevoel</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te</a:t>
            </a:r>
            <a:r>
              <a:rPr lang="en-US" dirty="0">
                <a:solidFill>
                  <a:srgbClr val="FFFFCC"/>
                </a:solidFill>
                <a:ea typeface="ＭＳ Ｐゴシック" pitchFamily="34" charset="-128"/>
              </a:rPr>
              <a:t> </a:t>
            </a:r>
            <a:r>
              <a:rPr lang="en-US" dirty="0" err="1">
                <a:solidFill>
                  <a:srgbClr val="FFFFCC"/>
                </a:solidFill>
                <a:ea typeface="ＭＳ Ｐゴシック" pitchFamily="34" charset="-128"/>
              </a:rPr>
              <a:t>volgen</a:t>
            </a:r>
            <a:endParaRPr lang="en-US" dirty="0">
              <a:solidFill>
                <a:srgbClr val="FFFFCC"/>
              </a:solidFill>
              <a:ea typeface="ＭＳ Ｐゴシック" pitchFamily="34" charset="-128"/>
            </a:endParaRPr>
          </a:p>
        </p:txBody>
      </p:sp>
      <p:pic>
        <p:nvPicPr>
          <p:cNvPr id="8196" name="Picture 6" descr="green mediator bought"/>
          <p:cNvPicPr>
            <a:picLocks noChangeAspect="1" noChangeArrowheads="1"/>
          </p:cNvPicPr>
          <p:nvPr>
            <p:custDataLst>
              <p:tags r:id="rId2"/>
            </p:custDataLst>
          </p:nvPr>
        </p:nvPicPr>
        <p:blipFill>
          <a:blip r:embed="rId5" cstate="print"/>
          <a:srcRect/>
          <a:stretch>
            <a:fillRect/>
          </a:stretch>
        </p:blipFill>
        <p:spPr bwMode="auto">
          <a:xfrm>
            <a:off x="467544" y="2420888"/>
            <a:ext cx="4343400" cy="2881312"/>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3075" name="Rectangle 3"/>
          <p:cNvSpPr>
            <a:spLocks noGrp="1" noChangeArrowheads="1"/>
          </p:cNvSpPr>
          <p:nvPr>
            <p:ph type="body" idx="1"/>
          </p:nvPr>
        </p:nvSpPr>
        <p:spPr>
          <a:xfrm>
            <a:off x="827584" y="2348880"/>
            <a:ext cx="2819400" cy="3197225"/>
          </a:xfrm>
        </p:spPr>
        <p:txBody>
          <a:bodyPr/>
          <a:lstStyle/>
          <a:p>
            <a:pPr eaLnBrk="1" hangingPunct="1"/>
            <a:r>
              <a:rPr lang="en-US" dirty="0">
                <a:solidFill>
                  <a:srgbClr val="FFFFCC"/>
                </a:solidFill>
                <a:ea typeface="ＭＳ Ｐゴシック" pitchFamily="34" charset="-128"/>
              </a:rPr>
              <a:t>Hart chakra</a:t>
            </a:r>
          </a:p>
          <a:p>
            <a:pPr eaLnBrk="1" hangingPunct="1"/>
            <a:r>
              <a:rPr lang="en-US" dirty="0" err="1">
                <a:solidFill>
                  <a:srgbClr val="FFFFCC"/>
                </a:solidFill>
                <a:ea typeface="ＭＳ Ｐゴシック" pitchFamily="34" charset="-128"/>
              </a:rPr>
              <a:t>Relaties</a:t>
            </a:r>
            <a:endParaRPr lang="en-US" dirty="0">
              <a:solidFill>
                <a:srgbClr val="FFFFCC"/>
              </a:solidFill>
              <a:ea typeface="ＭＳ Ｐゴシック" pitchFamily="34" charset="-128"/>
            </a:endParaRPr>
          </a:p>
          <a:p>
            <a:pPr eaLnBrk="1" hangingPunct="1"/>
            <a:r>
              <a:rPr lang="en-US" dirty="0" err="1">
                <a:solidFill>
                  <a:srgbClr val="FFFFCC"/>
                </a:solidFill>
                <a:ea typeface="ＭＳ Ｐゴシック" pitchFamily="34" charset="-128"/>
              </a:rPr>
              <a:t>Balans</a:t>
            </a:r>
            <a:r>
              <a:rPr lang="en-US" dirty="0">
                <a:solidFill>
                  <a:srgbClr val="FFFFCC"/>
                </a:solidFill>
                <a:ea typeface="ＭＳ Ｐゴシック" pitchFamily="34" charset="-128"/>
              </a:rPr>
              <a:t> in </a:t>
            </a:r>
            <a:r>
              <a:rPr lang="en-US" dirty="0" err="1">
                <a:solidFill>
                  <a:srgbClr val="FFFFCC"/>
                </a:solidFill>
                <a:ea typeface="ＭＳ Ｐゴシック" pitchFamily="34" charset="-128"/>
              </a:rPr>
              <a:t>geven</a:t>
            </a:r>
            <a:r>
              <a:rPr lang="en-US" dirty="0">
                <a:solidFill>
                  <a:srgbClr val="FFFFCC"/>
                </a:solidFill>
                <a:ea typeface="ＭＳ Ｐゴシック" pitchFamily="34" charset="-128"/>
              </a:rPr>
              <a:t> en </a:t>
            </a:r>
            <a:r>
              <a:rPr lang="en-US" dirty="0" err="1">
                <a:solidFill>
                  <a:srgbClr val="FFFFCC"/>
                </a:solidFill>
                <a:ea typeface="ＭＳ Ｐゴシック" pitchFamily="34" charset="-128"/>
              </a:rPr>
              <a:t>nemen</a:t>
            </a:r>
            <a:endParaRPr lang="en-US" dirty="0">
              <a:solidFill>
                <a:srgbClr val="FFFFCC"/>
              </a:solidFill>
              <a:ea typeface="ＭＳ Ｐゴシック" pitchFamily="34" charset="-128"/>
            </a:endParaRPr>
          </a:p>
          <a:p>
            <a:pPr eaLnBrk="1" hangingPunct="1"/>
            <a:endParaRPr lang="en-US" dirty="0">
              <a:solidFill>
                <a:srgbClr val="FFFFCC"/>
              </a:solidFill>
              <a:ea typeface="ＭＳ Ｐゴシック" pitchFamily="34" charset="-128"/>
            </a:endParaRPr>
          </a:p>
        </p:txBody>
      </p:sp>
      <p:pic>
        <p:nvPicPr>
          <p:cNvPr id="1026" name="Picture 2" descr="green embrace bought"/>
          <p:cNvPicPr>
            <a:picLocks noChangeAspect="1" noChangeArrowheads="1"/>
          </p:cNvPicPr>
          <p:nvPr>
            <p:custDataLst>
              <p:tags r:id="rId2"/>
            </p:custDataLst>
          </p:nvPr>
        </p:nvPicPr>
        <p:blipFill>
          <a:blip r:embed="rId5" cstate="print"/>
          <a:srcRect/>
          <a:stretch>
            <a:fillRect/>
          </a:stretch>
        </p:blipFill>
        <p:spPr bwMode="auto">
          <a:xfrm>
            <a:off x="4788024" y="1484784"/>
            <a:ext cx="3240360" cy="4830350"/>
          </a:xfrm>
          <a:prstGeom prst="rect">
            <a:avLst/>
          </a:prstGeom>
          <a:noFill/>
          <a:ln w="9525">
            <a:noFill/>
            <a:miter lim="800000"/>
            <a:headEnd/>
            <a:tailEnd/>
          </a:ln>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solidFill>
                  <a:srgbClr val="FFFF99"/>
                </a:solidFill>
                <a:ea typeface="ＭＳ Ｐゴシック" pitchFamily="34" charset="-128"/>
              </a:rPr>
              <a:t>De </a:t>
            </a:r>
            <a:r>
              <a:rPr lang="en-US" dirty="0" err="1">
                <a:solidFill>
                  <a:srgbClr val="FFFF99"/>
                </a:solidFill>
                <a:ea typeface="ＭＳ Ｐゴシック" pitchFamily="34" charset="-128"/>
              </a:rPr>
              <a:t>Kleur</a:t>
            </a:r>
            <a:r>
              <a:rPr lang="en-US" dirty="0">
                <a:solidFill>
                  <a:srgbClr val="FFFF99"/>
                </a:solidFill>
                <a:ea typeface="ＭＳ Ｐゴシック" pitchFamily="34" charset="-128"/>
              </a:rPr>
              <a:t> </a:t>
            </a:r>
            <a:r>
              <a:rPr lang="en-US" dirty="0" err="1">
                <a:solidFill>
                  <a:srgbClr val="FFFF99"/>
                </a:solidFill>
                <a:ea typeface="ＭＳ Ｐゴシック" pitchFamily="34" charset="-128"/>
              </a:rPr>
              <a:t>Groen</a:t>
            </a:r>
            <a:endParaRPr lang="en-US" dirty="0">
              <a:solidFill>
                <a:srgbClr val="FFFF99"/>
              </a:solidFill>
              <a:ea typeface="ＭＳ Ｐゴシック" pitchFamily="34" charset="-128"/>
            </a:endParaRPr>
          </a:p>
        </p:txBody>
      </p:sp>
      <p:sp>
        <p:nvSpPr>
          <p:cNvPr id="5" name="Rectangle 3"/>
          <p:cNvSpPr txBox="1">
            <a:spLocks noChangeArrowheads="1"/>
          </p:cNvSpPr>
          <p:nvPr/>
        </p:nvSpPr>
        <p:spPr bwMode="auto">
          <a:xfrm>
            <a:off x="5364088" y="2636912"/>
            <a:ext cx="2819400"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3200" dirty="0">
                <a:solidFill>
                  <a:srgbClr val="FFFFCC"/>
                </a:solidFill>
                <a:latin typeface="+mn-lt"/>
                <a:ea typeface="ＭＳ Ｐゴシック" pitchFamily="34" charset="-128"/>
                <a:cs typeface="+mn-cs"/>
              </a:rPr>
              <a:t>Je hart </a:t>
            </a:r>
            <a:r>
              <a:rPr lang="en-US" sz="3200" dirty="0" err="1">
                <a:solidFill>
                  <a:srgbClr val="FFFFCC"/>
                </a:solidFill>
                <a:latin typeface="+mn-lt"/>
                <a:ea typeface="ＭＳ Ｐゴシック" pitchFamily="34" charset="-128"/>
                <a:cs typeface="+mn-cs"/>
              </a:rPr>
              <a:t>volgen</a:t>
            </a:r>
            <a:endParaRPr lang="en-US" sz="3200" dirty="0">
              <a:solidFill>
                <a:srgbClr val="FFFFCC"/>
              </a:solidFill>
              <a:latin typeface="+mn-lt"/>
              <a:ea typeface="ＭＳ Ｐゴシック" pitchFamily="34" charset="-128"/>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err="1">
                <a:ln>
                  <a:noFill/>
                </a:ln>
                <a:solidFill>
                  <a:srgbClr val="FFFFCC"/>
                </a:solidFill>
                <a:effectLst/>
                <a:uLnTx/>
                <a:uFillTx/>
                <a:latin typeface="+mn-lt"/>
                <a:ea typeface="ＭＳ Ｐゴシック" pitchFamily="34" charset="-128"/>
                <a:cs typeface="+mn-cs"/>
              </a:rPr>
              <a:t>Anderen</a:t>
            </a:r>
            <a:r>
              <a:rPr kumimoji="0" lang="en-US" sz="3200" b="0" i="0" u="none" strike="noStrike" kern="1200" cap="none" spc="0" normalizeH="0" noProof="0" dirty="0">
                <a:ln>
                  <a:noFill/>
                </a:ln>
                <a:solidFill>
                  <a:srgbClr val="FFFFCC"/>
                </a:solidFill>
                <a:effectLst/>
                <a:uLnTx/>
                <a:uFillTx/>
                <a:latin typeface="+mn-lt"/>
                <a:ea typeface="ＭＳ Ｐゴシック" pitchFamily="34" charset="-128"/>
                <a:cs typeface="+mn-cs"/>
              </a:rPr>
              <a:t> </a:t>
            </a:r>
            <a:r>
              <a:rPr kumimoji="0" lang="en-US" sz="3200" b="0" i="0" u="none" strike="noStrike" kern="1200" cap="none" spc="0" normalizeH="0" noProof="0" dirty="0" err="1">
                <a:ln>
                  <a:noFill/>
                </a:ln>
                <a:solidFill>
                  <a:srgbClr val="FFFFCC"/>
                </a:solidFill>
                <a:effectLst/>
                <a:uLnTx/>
                <a:uFillTx/>
                <a:latin typeface="+mn-lt"/>
                <a:ea typeface="ＭＳ Ｐゴシック" pitchFamily="34" charset="-128"/>
                <a:cs typeface="+mn-cs"/>
              </a:rPr>
              <a:t>omarmen</a:t>
            </a:r>
            <a:r>
              <a:rPr kumimoji="0" lang="en-US" sz="3200" b="0" i="0" u="none" strike="noStrike" kern="1200" cap="none" spc="0" normalizeH="0" noProof="0" dirty="0">
                <a:ln>
                  <a:noFill/>
                </a:ln>
                <a:solidFill>
                  <a:srgbClr val="FFFFCC"/>
                </a:solidFill>
                <a:effectLst/>
                <a:uLnTx/>
                <a:uFillTx/>
                <a:latin typeface="+mn-lt"/>
                <a:ea typeface="ＭＳ Ｐゴシック" pitchFamily="34" charset="-128"/>
                <a:cs typeface="+mn-cs"/>
              </a:rPr>
              <a:t> of op </a:t>
            </a:r>
            <a:r>
              <a:rPr kumimoji="0" lang="en-US" sz="3200" b="0" i="0" u="none" strike="noStrike" kern="1200" cap="none" spc="0" normalizeH="0" noProof="0" dirty="0" err="1">
                <a:ln>
                  <a:noFill/>
                </a:ln>
                <a:solidFill>
                  <a:srgbClr val="FFFFCC"/>
                </a:solidFill>
                <a:effectLst/>
                <a:uLnTx/>
                <a:uFillTx/>
                <a:latin typeface="+mn-lt"/>
                <a:ea typeface="ＭＳ Ｐゴシック" pitchFamily="34" charset="-128"/>
                <a:cs typeface="+mn-cs"/>
              </a:rPr>
              <a:t>afstand</a:t>
            </a:r>
            <a:r>
              <a:rPr kumimoji="0" lang="en-US" sz="3200" b="0" i="0" u="none" strike="noStrike" kern="1200" cap="none" spc="0" normalizeH="0" noProof="0" dirty="0">
                <a:ln>
                  <a:noFill/>
                </a:ln>
                <a:solidFill>
                  <a:srgbClr val="FFFFCC"/>
                </a:solidFill>
                <a:effectLst/>
                <a:uLnTx/>
                <a:uFillTx/>
                <a:latin typeface="+mn-lt"/>
                <a:ea typeface="ＭＳ Ｐゴシック" pitchFamily="34" charset="-128"/>
                <a:cs typeface="+mn-cs"/>
              </a:rPr>
              <a:t> </a:t>
            </a:r>
            <a:r>
              <a:rPr kumimoji="0" lang="en-US" sz="3200" b="0" i="0" u="none" strike="noStrike" kern="1200" cap="none" spc="0" normalizeH="0" noProof="0" dirty="0" err="1">
                <a:ln>
                  <a:noFill/>
                </a:ln>
                <a:solidFill>
                  <a:srgbClr val="FFFFCC"/>
                </a:solidFill>
                <a:effectLst/>
                <a:uLnTx/>
                <a:uFillTx/>
                <a:latin typeface="+mn-lt"/>
                <a:ea typeface="ＭＳ Ｐゴシック" pitchFamily="34" charset="-128"/>
                <a:cs typeface="+mn-cs"/>
              </a:rPr>
              <a:t>houden</a:t>
            </a:r>
            <a:endParaRPr kumimoji="0" lang="en-US" sz="3200" b="0" i="0" u="none" strike="noStrike" kern="1200" cap="none" spc="0" normalizeH="0" baseline="0" noProof="0" dirty="0">
              <a:ln>
                <a:noFill/>
              </a:ln>
              <a:solidFill>
                <a:srgbClr val="FFFFCC"/>
              </a:solidFill>
              <a:effectLst/>
              <a:uLnTx/>
              <a:uFillTx/>
              <a:latin typeface="+mn-lt"/>
              <a:ea typeface="ＭＳ Ｐゴシック" pitchFamily="34" charset="-128"/>
              <a:cs typeface="+mn-cs"/>
            </a:endParaRPr>
          </a:p>
        </p:txBody>
      </p:sp>
      <p:pic>
        <p:nvPicPr>
          <p:cNvPr id="6" name="Picture 5" descr="green heart and hands bought.jpg"/>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95536" y="2276872"/>
            <a:ext cx="4288656" cy="3886410"/>
          </a:xfrm>
          <a:prstGeom prst="rect">
            <a:avLst/>
          </a:prstGeom>
        </p:spPr>
      </p:pic>
    </p:spTree>
    <p:custDataLst>
      <p:tags r:id="rId1"/>
    </p:custData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070"/>
  <p:tag name="ART_ENCODE_TYPE" val="0"/>
  <p:tag name="ART_ENCODE_INDEX" val="1"/>
  <p:tag name="ARTICULATE_REFERENCE_TYPE_3" val="1"/>
  <p:tag name="ARTICULATE_REFERENCE_TITLE_3" val="3. The colour RED"/>
  <p:tag name="ARTICULATE_REFERENCE_3" val="D:\Documents\My Articulate Projects\CC module 1\Source files\word pdf documents\Manual Module 1 - Part2 RED.pdf"/>
  <p:tag name="PRESENTATION_PLAYLIST_5" val="louise3"/>
  <p:tag name="PRESENTATION_PLAYLIST_6" val="Michael Bubble"/>
  <p:tag name="ARTICULATE_REFERENCE_COUNT" val="2"/>
  <p:tag name="ARTICULATE_REFERENCE_TYPE_1" val="1"/>
  <p:tag name="ARTICULATE_REFERENCE_TITLE_1" val="The CC Companion Workbook"/>
  <p:tag name="ARTICULATE_REFERENCE_1" val="D:\Documents\My Articulate Projects\CC module 1\Source files\word pdf documents\CC companion book module 1.pdf"/>
  <p:tag name="ARTICULATE_REFERENCE_TYPE_2" val="1"/>
  <p:tag name="ARTICULATE_REFERENCE_TITLE_2" val="The manual section 2"/>
  <p:tag name="ARTICULATE_REFERENCE_2" val="D:\Documents\My Articulate Projects\CC module 1\Source files\Manuals\Manual Module 1 - green.pdf"/>
  <p:tag name="ARTICULATE_PROJECT_OPEN" val="1"/>
  <p:tag name="PRESENTATION_PLAYLIST_COUNT" val="4"/>
  <p:tag name="PRESENTATION_PLAYLIST_1" val="no music"/>
  <p:tag name="PRESENTATION_PLAYLIST_2" val="bach2"/>
  <p:tag name="PRESENTATION_PLAYLIST_3" val="bach"/>
  <p:tag name="PRESENTATION_PLAYLIST_4" val="corporate"/>
  <p:tag name="PRESENTATION_PRESENTER_SLIDE_LEVEL" val="1"/>
  <p:tag name="ARTICULATE_AUDIO_TEMP" val="C:\Users\Playtech\AppData\Local\Temp\articulate\presenter\ae\audio\20130512191246\"/>
  <p:tag name="ARTICULATE_PRESENTER_VERSION" val="6"/>
  <p:tag name="PUBLISH_TITLE" val="green1"/>
  <p:tag name="ARTICULATE_PUBLISH_PATH" val="C:\Users\Playtech\Documents\My Articulate Projects\CC module 1\Published output"/>
  <p:tag name="ARTICULATE_LOGO" val="CC logo.jpg"/>
  <p:tag name="ARTICULATE_PRESENTER" val="Thelma van der Werff"/>
  <p:tag name="ARTICULATE_PRESENTER_GUID" val="AC8AA0E2802E"/>
  <p:tag name="ARTICULATE_LMS" val="0"/>
  <p:tag name="ARTICULATE_TEMPLATE" val="CC Template V2.0"/>
  <p:tag name="ARTICULATE_TEMPLATE_GUID" val="f9139e53-8334-4593-a488-6a3e26f4980e"/>
  <p:tag name="LMS_PUBLISH" val="No"/>
  <p:tag name="PRESENTER_PREVIEW_MODE" val="0"/>
  <p:tag name="PRESENTER_PREVIEW_START" val="1"/>
  <p:tag name="PLAYERLOGOHEIGHT" val="68"/>
  <p:tag name="PLAYERLOGOWIDTH" val="322"/>
  <p:tag name="LAUNCHINNEWWINDOW" val="0"/>
  <p:tag name="LASTPUBLISHED" val="C:\Users\Playtech\Documents\My Articulate Projects\CC module 1\Published output\green1\player.html"/>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5a.mp3"/>
  <p:tag name="AUDIO_ID" val="314"/>
  <p:tag name="ELAPSEDTIME" val="18.097"/>
  <p:tag name="ARTICULATE_TITLE_TAG" val="nature"/>
  <p:tag name="TIMELINE" val="4.1/9.5"/>
  <p:tag name="ANNOTATION_COUNT" val="0"/>
  <p:tag name="ARTICULATE_SLIDE_GUID" val="0d352e79-bbb1-4400-8521-81014a700314"/>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5"/>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bOu9gIxw_files\slide0001_image001.jpg"/>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green peace"/>
  <p:tag name="TIMELINE" val="1.3/16.4"/>
  <p:tag name="ANNOTATION_COUNT" val="0"/>
  <p:tag name="ARTICULATE_SLIDE_GUID" val="0d352e79-bbb1-4400-8521-81014a700315"/>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green\slide6a.mp3"/>
  <p:tag name="AUDIO_ID" val="315"/>
  <p:tag name="ELAPSEDTIME" val="21.025"/>
  <p:tag name="ARTICULATE_SLIDE_NAV" val="6"/>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lxZV4GCK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7a.mp3"/>
  <p:tag name="AUDIO_ID" val="316"/>
  <p:tag name="ELAPSEDTIME" val="25.129"/>
  <p:tag name="ARTICULATE_TITLE_TAG" val="harmony"/>
  <p:tag name="TIMELINE" val="2.2/7.6/16.3"/>
  <p:tag name="ANNOTATION_COUNT" val="0"/>
  <p:tag name="ARTICULATE_SLIDE_GUID" val="0d352e79-bbb1-4400-8521-81014a70031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7"/>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8HpbgBcv_files\slide0001_image001.jpg"/>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ade3248-7650-472c-bb39-2c8a100cc493"/>
  <p:tag name="ARTICULATE_TITLE_TAG" val="Meditation"/>
  <p:tag name="AUDIO_IMPORT" val="D:\Documents\My Articulate Projects\CC module 1\Source files\Audio\Colour presentations\green\Green Meditation English Alison  FINAL 110 speed with Pauses.mp3"/>
  <p:tag name="AUDIO_ID" val="268"/>
  <p:tag name="ELAPSEDTIME" val="414.503"/>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2"/>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8a.mp3"/>
  <p:tag name="AUDIO_ID" val="317"/>
  <p:tag name="ELAPSEDTIME" val="28.945"/>
  <p:tag name="ARTICULATE_TITLE_TAG" val="lungs"/>
  <p:tag name="ARTICULATE_SLIDE_GUID" val="0d352e79-bbb1-4400-8521-81014a700317"/>
  <p:tag name="TIMELINE" val="3.9/6.6/23.0"/>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8"/>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WVWzgAId_files\slide0001_image001.jpg"/>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9a.mp3"/>
  <p:tag name="AUDIO_ID" val="318"/>
  <p:tag name="ELAPSEDTIME" val="14.209"/>
  <p:tag name="ARTICULATE_TITLE_TAG" val="heart"/>
  <p:tag name="ARTICULATE_SLIDE_GUID" val="0d352e79-bbb1-4400-8521-81014a700318"/>
  <p:tag name="TIMELINE" val="2.2"/>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9"/>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7LRMmuW3_files\slide0001_image001.jpg"/>
</p:tagLst>
</file>

<file path=ppt/tags/tag25.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0a.mp3"/>
  <p:tag name="AUDIO_ID" val="319"/>
  <p:tag name="ELAPSEDTIME" val="16.825"/>
  <p:tag name="ARTICULATE_TITLE_TAG" val="directions"/>
  <p:tag name="ARTICULATE_SLIDE_GUID" val="0d352e79-bbb1-4400-8521-81014a700319"/>
  <p:tag name="TIMELINE" val="9.2/12.6/14.4"/>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0"/>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PE9bKngV_files\slide0001_image001.jpg"/>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1a.mp3"/>
  <p:tag name="AUDIO_ID" val="320"/>
  <p:tag name="ELAPSEDTIME" val="26.065"/>
  <p:tag name="ARTICULATE_TITLE_TAG" val="balance"/>
  <p:tag name="TIMELINE" val="4.3/6.4/24.1"/>
  <p:tag name="ANNOTATION_COUNT" val="0"/>
  <p:tag name="ARTICULATE_SLIDE_GUID" val="0d352e79-bbb1-4400-8521-81014a70032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T5QIa072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lYOiwj76_files\slide0001_image001.gif"/>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2a.mp3"/>
  <p:tag name="AUDIO_ID" val="321"/>
  <p:tag name="ELAPSEDTIME" val="32.497"/>
  <p:tag name="ARTICULATE_TITLE_TAG" val="mediation"/>
  <p:tag name="TIMELINE" val="2.6/5.4/13.8/16.7"/>
  <p:tag name="ANNOTATION_COUNT" val="0"/>
  <p:tag name="ARTICULATE_SLIDE_GUID" val="0d352e79-bbb1-4400-8521-81014a700321"/>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CVL4qZMa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3a.mp3"/>
  <p:tag name="AUDIO_ID" val="322"/>
  <p:tag name="ELAPSEDTIME" val="10.993"/>
  <p:tag name="ARTICULATE_TITLE_TAG" val="money"/>
  <p:tag name="TIMELINE" val="2.3/7.7"/>
  <p:tag name="ANNOTATION_COUNT" val="0"/>
  <p:tag name="ARTICULATE_SLIDE_GUID" val="0d352e79-bbb1-4400-8521-81014a700322"/>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3"/>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vhCd96yg_files\slide0001_image001.jpg"/>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RTICULATE_TITLE_TAG" val="healing"/>
  <p:tag name="TIMELINE" val="3.5/7.2/15.1"/>
  <p:tag name="ANNOTATION_COUNT" val="0"/>
  <p:tag name="ARTICULATE_SLIDE_GUID" val="0d352e79-bbb1-4400-8521-81014a700323"/>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UDIO_IMPORT" val="C:\Users\Playtech\Documents\My Articulate Projects\CC module 1\Source files\Audio\Colour presentations\green\slide14a.mp3"/>
  <p:tag name="AUDIO_ID" val="323"/>
  <p:tag name="ELAPSEDTIME" val="20.761"/>
  <p:tag name="ARTICULATE_SLIDE_NAV" val="14"/>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agpXZtuP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rJALAY5w_files\slide0001_image001.jpg"/>
</p:tagLst>
</file>

<file path=ppt/tags/tag40.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41.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5a.mp3"/>
  <p:tag name="AUDIO_ID" val="324"/>
  <p:tag name="ELAPSEDTIME" val="14.569"/>
  <p:tag name="ARTICULATE_TITLE_TAG" val="relaxing"/>
  <p:tag name="ARTICULATE_SLIDE_GUID" val="0d352e79-bbb1-4400-8521-81014a700324"/>
  <p:tag name="TIMELINE" val="3.9/6.3/9.4/12.3"/>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5"/>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nwrXpsGx_files\slide0001_image001.jpg"/>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0d352e79-bbb1-4400-8521-81014a700325"/>
  <p:tag name="AUDIO_IMPORT" val="D:\Documents\My Articulate Projects\CC module 1\Source files\Audio\Colour presentations\green\slide16a.mp3"/>
  <p:tag name="AUDIO_ID" val="325"/>
  <p:tag name="ELAPSEDTIME" val="76.225"/>
  <p:tag name="TIMELINE" val="14.5/18.6/41.1/43.0/66.5/73.0"/>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6"/>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zL9ZUBpD_files\slide0001_image001.jpg"/>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7a.mp3"/>
  <p:tag name="AUDIO_ID" val="326"/>
  <p:tag name="ELAPSEDTIME" val="17.497"/>
  <p:tag name="TIMELINE" val="1.6/12.3/14.4/16.0"/>
  <p:tag name="ANNOTATION_COUNT" val="0"/>
  <p:tag name="ARTICULATE_SLIDE_GUID" val="0d352e79-bbb1-4400-8521-81014a700326"/>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7"/>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5Mm8u2RN_files\slide0001_image001.jpg"/>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90e8d32-ba43-4024-877c-4b08802b7792"/>
  <p:tag name="ANNOTATION_COUNT" val="0"/>
  <p:tag name="TIMELINE" val="24.10/30.10/0.00"/>
  <p:tag name="AUDIO_IMPORT" val="D:\Documents\My Articulate Projects\CC module 1\Source files\Audio\Colour presentations\aGENERAL\homework.mp3"/>
  <p:tag name="AUDIO_ID" val="269"/>
  <p:tag name="ELAPSEDTIME" val="42.073"/>
  <p:tag name="ARTICULATE_TITLE_TAG" val="Homework:"/>
  <p:tag name="ARTICULATE_SLIDE_PAUSE" val="1"/>
  <p:tag name="ARTICULATE_NAV_LEVEL" val="1"/>
  <p:tag name="ARTICULATE_SLIDE_PRESENTER" val="Thelma van der Werff"/>
  <p:tag name="ARTICULATE_SLIDE_PRESENTER_GUID" val="AC8AA0E2802E"/>
  <p:tag name="ARTICULATE_PLAYLIST" val="bach2"/>
  <p:tag name="ARTICULATE_PLAYLIST_ID" val="1"/>
  <p:tag name="ARTICULATE_VIEW_MODE" val="0"/>
  <p:tag name="ARTICULATE_LOCK_SLIDE" val="0"/>
  <p:tag name="ARTICULATE_SLIDE_NAV" val="2"/>
</p:tagLst>
</file>

<file path=ppt/tags/tag50.xml><?xml version="1.0" encoding="utf-8"?>
<p:tagLst xmlns:a="http://schemas.openxmlformats.org/drawingml/2006/main" xmlns:r="http://schemas.openxmlformats.org/officeDocument/2006/relationships" xmlns:p="http://schemas.openxmlformats.org/presentationml/2006/main">
  <p:tag name="AUDIO_IMPORT" val="D:\Documents\My Articulate Projects\CC module 1\Source files\Audio\Colour presentations\green\slide18a.mp3"/>
  <p:tag name="AUDIO_ID" val="327"/>
  <p:tag name="ELAPSEDTIME" val="52.825"/>
  <p:tag name="ARTICULATE_SLIDE_GUID" val="0d352e79-bbb1-4400-8521-81014a700327"/>
  <p:tag name="TIMELINE" val="7.3/9.7/18.0/25.2/31.5/46.3/48.5"/>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18"/>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zTScOIAC_files\slide0001_image001.jpg"/>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90HJJyF8_files\slide0001_image001.jpg"/>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199f3238-ecae-4d61-a07f-192a76a1a17b"/>
  <p:tag name="TIMELINE" val="7.9"/>
  <p:tag name="ANNOTATION_COUNT" val="0"/>
  <p:tag name="ARTICULATE_TITLE_TAG" val="Visiualisation"/>
  <p:tag name="ARTICULATE_SLIDE_PAUSE" val="0"/>
  <p:tag name="ARTICULATE_NAV_LEVEL" val="1"/>
  <p:tag name="ARTICULATE_SLIDE_PRESENTER" val="Thelma van der Werff"/>
  <p:tag name="ARTICULATE_SLIDE_PRESENTER_GUID" val="AC8AA0E2802E"/>
  <p:tag name="ARTICULATE_PLAYLIST" val="bach"/>
  <p:tag name="ARTICULATE_PLAYLIST_ID" val="2"/>
  <p:tag name="ARTICULATE_VIEW_MODE" val="1"/>
  <p:tag name="ARTICULATE_LOCK_SLIDE" val="0"/>
  <p:tag name="AUDIO_IMPORT" val="C:\Users\Playtech\Documents\My Articulate Projects\CC module 1\Source files\Audio\Colour presentations\green\slide20a.mp3"/>
  <p:tag name="AUDIO_ID" val="329"/>
  <p:tag name="ELAPSEDTIME" val="36.553"/>
  <p:tag name="ARTICULATE_SLIDE_NAV" val="20"/>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t6WXPzoB_files\slide0001_image001.png"/>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750d7628-d4bd-4f26-9adc-69498a7e14d5"/>
  <p:tag name="AUDIO_IMPORT" val="D:\Documents\My Articulate Projects\CC module 1\Source files\Audio\Colour presentations\aGENERAL\presentation start.mp3"/>
  <p:tag name="AUDIO_ID" val="276"/>
  <p:tag name="ELAPSEDTIME" val="19.969"/>
  <p:tag name="ARTICULATE_TITLE_TAG" val="The Presentation"/>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3"/>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d352e79-bbb1-4400-8521-81014a70b7d5"/>
  <p:tag name="AUDIO_IMPORT" val="D:\Documents\My Articulate Projects\CC module 1\Source files\Audio\Colour presentations\green\slide4a.mp3"/>
  <p:tag name="AUDIO_ID" val="313"/>
  <p:tag name="ELAPSEDTIME" val="18.169"/>
  <p:tag name="ARTICULATE_TITLE_TAG" val="feelings"/>
  <p:tag name="TIMELINE" val="2.0/4.6/14.2"/>
  <p:tag name="ANNOTATION_COUNT" val="0"/>
  <p:tag name="ARTICULATE_SLIDE_PAUSE" val="0"/>
  <p:tag name="ARTICULATE_NAV_LEVEL" val="1"/>
  <p:tag name="ARTICULATE_SLIDE_PRESENTER" val="Thelma van der Werff"/>
  <p:tag name="ARTICULATE_SLIDE_PRESENTER_GUID" val="AC8AA0E2802E"/>
  <p:tag name="ARTICULATE_PLAYLIST" val="no music"/>
  <p:tag name="ARTICULATE_PLAYLIST_ID" val="0"/>
  <p:tag name="ARTICULATE_VIEW_MODE" val="1"/>
  <p:tag name="ARTICULATE_LOCK_SLIDE" val="0"/>
  <p:tag name="ARTICULATE_SLIDE_NAV" val="4"/>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Playtech\AppData\Local\Temp\articulate\presenter\imgtemp\VTpMe6y4_files\slide0001_image001.jpg"/>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4361</TotalTime>
  <Words>1385</Words>
  <Application>Microsoft Office PowerPoint</Application>
  <PresentationFormat>Diavoorstelling (4:3)</PresentationFormat>
  <Paragraphs>136</Paragraphs>
  <Slides>19</Slides>
  <Notes>19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Verdana</vt:lpstr>
      <vt:lpstr>Office Theme</vt:lpstr>
      <vt:lpstr>Meditatie</vt:lpstr>
      <vt:lpstr>Notities:</vt:lpstr>
      <vt:lpstr>De Kleur Groen</vt:lpstr>
      <vt:lpstr>De Kleur Groen</vt:lpstr>
      <vt:lpstr>De Kleur Groen</vt:lpstr>
      <vt:lpstr>De Kleur Groen</vt:lpstr>
      <vt:lpstr>De Kleur Groen</vt:lpstr>
      <vt:lpstr>De Kleur Groen</vt:lpstr>
      <vt:lpstr>De Kleur Groen</vt:lpstr>
      <vt:lpstr>De Kleur Groen</vt:lpstr>
      <vt:lpstr>De Kleur Groen</vt:lpstr>
      <vt:lpstr>De Kleur Groen</vt:lpstr>
      <vt:lpstr>De Kleur Groen</vt:lpstr>
      <vt:lpstr>De Kleur Groen</vt:lpstr>
      <vt:lpstr>De Kleur Groen</vt:lpstr>
      <vt:lpstr> Groene persoonlijkheid</vt:lpstr>
      <vt:lpstr> Groen voedsel</vt:lpstr>
      <vt:lpstr> Groen in marketing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Jos van der werff</dc:creator>
  <cp:lastModifiedBy>Jose Verhoef</cp:lastModifiedBy>
  <cp:revision>592</cp:revision>
  <dcterms:created xsi:type="dcterms:W3CDTF">2011-03-24T22:59:10Z</dcterms:created>
  <dcterms:modified xsi:type="dcterms:W3CDTF">2019-05-23T19:54:46Z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CC module 1 - prototype</vt:lpwstr>
  </property>
  <property fmtid="{D5CDD505-2E9C-101B-9397-08002B2CF9AE}" pid="4" name="ArticulateGUID">
    <vt:lpwstr>FDEE8018-9A5A-465A-AFA1-32435953D767</vt:lpwstr>
  </property>
  <property fmtid="{D5CDD505-2E9C-101B-9397-08002B2CF9AE}" pid="5" name="ArticulateProjectFull">
    <vt:lpwstr>C:\Users\Playtech\Documents\My Articulate Projects\CC module 1\Source files\PPT files\green1.ppta</vt:lpwstr>
  </property>
</Properties>
</file>