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5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7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8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9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0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1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12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3.xml" ContentType="application/vnd.openxmlformats-officedocument.presentationml.notesSlide+xml"/>
  <Override PartName="/ppt/tags/tag3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8" r:id="rId2"/>
    <p:sldId id="325" r:id="rId3"/>
    <p:sldId id="276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3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100000" saltData="FMuy94iMyKZDY2U0tlhwAg==" hashData="HbBIlll08WpiLmB6Rbn/fiEwtT4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53" autoAdjust="0"/>
    <p:restoredTop sz="65817" autoAdjust="0"/>
  </p:normalViewPr>
  <p:slideViewPr>
    <p:cSldViewPr>
      <p:cViewPr varScale="1">
        <p:scale>
          <a:sx n="61" d="100"/>
          <a:sy n="61" d="100"/>
        </p:scale>
        <p:origin x="2440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5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55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F2B4F7C-8AB6-42E4-A5A0-2B412FB036FA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0C2F2B-69A3-463B-9A19-41DDDAFC8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71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0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3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6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9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8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4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6D2E7F-B683-4BD8-821F-47BA4BCB632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865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NZ" dirty="0">
                <a:ea typeface="ＭＳ Ｐゴシック" pitchFamily="34" charset="-128"/>
              </a:rPr>
              <a:t>Grijs wordt</a:t>
            </a:r>
            <a:r>
              <a:rPr lang="en-NZ" baseline="0" dirty="0">
                <a:ea typeface="ＭＳ Ｐゴシック" pitchFamily="34" charset="-128"/>
              </a:rPr>
              <a:t> vaak gerelateerd aan een gebrek aan persoonlijkheid</a:t>
            </a:r>
            <a:r>
              <a:rPr lang="nl-NL" baseline="0" dirty="0">
                <a:ea typeface="ＭＳ Ｐゴシック" pitchFamily="34" charset="-128"/>
              </a:rPr>
              <a:t>, </a:t>
            </a:r>
            <a:r>
              <a:rPr lang="en-NZ" baseline="0" dirty="0">
                <a:ea typeface="ＭＳ Ｐゴシック" pitchFamily="34" charset="-128"/>
              </a:rPr>
              <a:t>omdat er geen emotie wordt getoond. Daarom kan teveel grijs een hele onpersoonlijke en niet emotionele  indruk geven.</a:t>
            </a:r>
            <a:endParaRPr lang="en-US" u="sng" dirty="0">
              <a:ea typeface="ＭＳ Ｐゴシック" pitchFamily="34" charset="-128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0C79D4-3C2D-4EF5-8511-A1F237F2A838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02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nl-NL" dirty="0">
                <a:ea typeface="ＭＳ Ｐゴシック" pitchFamily="34" charset="-128"/>
              </a:rPr>
              <a:t>Deze</a:t>
            </a:r>
            <a:r>
              <a:rPr lang="nl-NL" baseline="0" dirty="0">
                <a:ea typeface="ＭＳ Ｐゴシック" pitchFamily="34" charset="-128"/>
              </a:rPr>
              <a:t> persoonlijkheden </a:t>
            </a:r>
            <a:r>
              <a:rPr lang="en-NZ" dirty="0">
                <a:ea typeface="ＭＳ Ｐゴシック" pitchFamily="34" charset="-128"/>
              </a:rPr>
              <a:t>worden gedreven door hun intelligentie</a:t>
            </a:r>
            <a:r>
              <a:rPr lang="en-NZ" baseline="0" dirty="0">
                <a:ea typeface="ＭＳ Ｐゴシック" pitchFamily="34" charset="-128"/>
              </a:rPr>
              <a:t> en hebben graag alles onder controle. Ze hebben </a:t>
            </a:r>
            <a:r>
              <a:rPr lang="nl-NL" baseline="0" dirty="0">
                <a:ea typeface="ＭＳ Ｐゴシック" pitchFamily="34" charset="-128"/>
              </a:rPr>
              <a:t>een </a:t>
            </a:r>
            <a:r>
              <a:rPr lang="en-NZ" baseline="0" dirty="0">
                <a:ea typeface="ＭＳ Ｐゴシック" pitchFamily="34" charset="-128"/>
              </a:rPr>
              <a:t>uitstraling van wijsheid, oprechtheid en gebruiken </a:t>
            </a:r>
            <a:r>
              <a:rPr lang="nl-NL" baseline="0" dirty="0">
                <a:ea typeface="ＭＳ Ｐゴシック" pitchFamily="34" charset="-128"/>
              </a:rPr>
              <a:t>altijd hun verstand </a:t>
            </a:r>
            <a:r>
              <a:rPr lang="en-NZ" baseline="0" dirty="0">
                <a:ea typeface="ＭＳ Ｐゴシック" pitchFamily="34" charset="-128"/>
              </a:rPr>
              <a:t>om tot onpartijdige oplossingen te komen. Ze zijn emotioneel stabiel en worden geleid door hun ratio ipv hun emoties. Ze hebben een goede dosis zelfcontrole</a:t>
            </a:r>
            <a:r>
              <a:rPr lang="nl-NL" baseline="0" dirty="0">
                <a:ea typeface="ＭＳ Ｐゴシック" pitchFamily="34" charset="-128"/>
              </a:rPr>
              <a:t>, blijven koel</a:t>
            </a:r>
            <a:r>
              <a:rPr lang="en-NZ" baseline="0" dirty="0">
                <a:ea typeface="ＭＳ Ｐゴシック" pitchFamily="34" charset="-128"/>
              </a:rPr>
              <a:t> en worden niet snel be</a:t>
            </a:r>
            <a:r>
              <a:rPr lang="nl-NL" baseline="0" dirty="0" err="1">
                <a:ea typeface="ＭＳ Ｐゴシック" pitchFamily="34" charset="-128"/>
              </a:rPr>
              <a:t>ïnvloed</a:t>
            </a:r>
            <a:r>
              <a:rPr lang="nl-NL" baseline="0" dirty="0">
                <a:ea typeface="ＭＳ Ｐゴシック" pitchFamily="34" charset="-128"/>
              </a:rPr>
              <a:t> </a:t>
            </a:r>
            <a:r>
              <a:rPr lang="en-NZ" baseline="0" dirty="0">
                <a:ea typeface="ＭＳ Ｐゴシック" pitchFamily="34" charset="-128"/>
              </a:rPr>
              <a:t>door stress van buitenaf. </a:t>
            </a:r>
          </a:p>
          <a:p>
            <a:r>
              <a:rPr lang="en-NZ" baseline="0" dirty="0">
                <a:ea typeface="ＭＳ Ｐゴシック" pitchFamily="34" charset="-128"/>
              </a:rPr>
              <a:t>Kwaliteit is erg belangrijk voor hen en ze betalen liever iets meer. Ze </a:t>
            </a:r>
            <a:r>
              <a:rPr lang="nl-NL" baseline="0" dirty="0">
                <a:ea typeface="ＭＳ Ｐゴシック" pitchFamily="34" charset="-128"/>
              </a:rPr>
              <a:t>geven</a:t>
            </a:r>
            <a:r>
              <a:rPr lang="en-NZ" baseline="0" dirty="0">
                <a:ea typeface="ＭＳ Ｐゴシック" pitchFamily="34" charset="-128"/>
              </a:rPr>
              <a:t> de voorkeur aan kwaliteit boven kwantiteit. Ze hebben een volwassen en professionele houding en anderen kunnen op hun vertrouwen. Ze benaderen het leven en problemen op een praktische wijze en zelfs </a:t>
            </a:r>
            <a:r>
              <a:rPr lang="nl-NL" baseline="0" dirty="0">
                <a:ea typeface="ＭＳ Ｐゴシック" pitchFamily="34" charset="-128"/>
              </a:rPr>
              <a:t>op een </a:t>
            </a:r>
            <a:r>
              <a:rPr lang="en-NZ" baseline="0" dirty="0">
                <a:ea typeface="ＭＳ Ｐゴシック" pitchFamily="34" charset="-128"/>
              </a:rPr>
              <a:t>wat conservatie</a:t>
            </a:r>
            <a:r>
              <a:rPr lang="nl-NL" baseline="0" dirty="0" err="1">
                <a:ea typeface="ＭＳ Ｐゴシック" pitchFamily="34" charset="-128"/>
              </a:rPr>
              <a:t>ve</a:t>
            </a:r>
            <a:r>
              <a:rPr lang="nl-NL" baseline="0" dirty="0">
                <a:ea typeface="ＭＳ Ｐゴシック" pitchFamily="34" charset="-128"/>
              </a:rPr>
              <a:t> wijze</a:t>
            </a:r>
            <a:r>
              <a:rPr lang="en-NZ" baseline="0" dirty="0">
                <a:ea typeface="ＭＳ Ｐゴシック" pitchFamily="34" charset="-128"/>
              </a:rPr>
              <a:t>. Ze veranderen niet snel hun werkwijze of idee</a:t>
            </a:r>
            <a:r>
              <a:rPr lang="nl-NL" baseline="0" dirty="0" err="1">
                <a:ea typeface="ＭＳ Ｐゴシック" pitchFamily="34" charset="-128"/>
              </a:rPr>
              <a:t>ën</a:t>
            </a:r>
            <a:r>
              <a:rPr lang="en-NZ" baseline="0" dirty="0">
                <a:ea typeface="ＭＳ Ｐゴシック" pitchFamily="34" charset="-128"/>
              </a:rPr>
              <a:t>, zeker niet als </a:t>
            </a:r>
            <a:r>
              <a:rPr lang="nl-NL" baseline="0" dirty="0">
                <a:ea typeface="ＭＳ Ｐゴシック" pitchFamily="34" charset="-128"/>
              </a:rPr>
              <a:t>deze </a:t>
            </a:r>
            <a:r>
              <a:rPr lang="en-NZ" baseline="0" dirty="0">
                <a:ea typeface="ＭＳ Ｐゴシック" pitchFamily="34" charset="-128"/>
              </a:rPr>
              <a:t>goed voor ze werkt. Ze houden zich liever aan bekende methodes of idee</a:t>
            </a:r>
            <a:r>
              <a:rPr lang="nl-NL" baseline="0" dirty="0" err="1">
                <a:ea typeface="ＭＳ Ｐゴシック" pitchFamily="34" charset="-128"/>
              </a:rPr>
              <a:t>ën</a:t>
            </a:r>
            <a:r>
              <a:rPr lang="en-NZ" baseline="0" dirty="0">
                <a:ea typeface="ＭＳ Ｐゴシック" pitchFamily="34" charset="-128"/>
              </a:rPr>
              <a:t>, tenzij onderzoek heeft uitgewezen dat het anders moet.</a:t>
            </a:r>
            <a:endParaRPr lang="en-US" u="sng" dirty="0">
              <a:ea typeface="ＭＳ Ｐゴシック" pitchFamily="34" charset="-128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418851-61F7-416B-9F8A-E262C82C96CE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12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NZ" dirty="0">
                <a:ea typeface="ＭＳ Ｐゴシック" pitchFamily="34" charset="-128"/>
              </a:rPr>
              <a:t>Grijs wordt gebruikt om betrouwbaarheid, duurzaamheid, professionaliteit</a:t>
            </a:r>
            <a:r>
              <a:rPr lang="en-NZ" baseline="0" dirty="0">
                <a:ea typeface="ＭＳ Ｐゴシック" pitchFamily="34" charset="-128"/>
              </a:rPr>
              <a:t> en oprechtheid uit te stralen</a:t>
            </a:r>
            <a:r>
              <a:rPr lang="nl-NL" baseline="0" dirty="0">
                <a:ea typeface="ＭＳ Ｐゴシック" pitchFamily="34" charset="-128"/>
              </a:rPr>
              <a:t>.</a:t>
            </a:r>
            <a:endParaRPr lang="en-NZ" dirty="0">
              <a:ea typeface="ＭＳ Ｐゴシック" pitchFamily="34" charset="-128"/>
            </a:endParaRPr>
          </a:p>
          <a:p>
            <a:r>
              <a:rPr lang="en-NZ" dirty="0">
                <a:ea typeface="ＭＳ Ｐゴシック" pitchFamily="34" charset="-128"/>
              </a:rPr>
              <a:t>Grijze pakken of uniformen</a:t>
            </a:r>
            <a:r>
              <a:rPr lang="en-NZ" baseline="0" dirty="0">
                <a:ea typeface="ＭＳ Ｐゴシック" pitchFamily="34" charset="-128"/>
              </a:rPr>
              <a:t> in de zakenwereld worden gebruikt om intelligentie en formaliteit uit te stralen. Grijze </a:t>
            </a:r>
            <a:r>
              <a:rPr lang="nl-NL" baseline="0" dirty="0">
                <a:ea typeface="ＭＳ Ｐゴシック" pitchFamily="34" charset="-128"/>
              </a:rPr>
              <a:t>kleding </a:t>
            </a:r>
            <a:r>
              <a:rPr lang="en-NZ" baseline="0" dirty="0">
                <a:ea typeface="ＭＳ Ｐゴシック" pitchFamily="34" charset="-128"/>
              </a:rPr>
              <a:t>word</a:t>
            </a:r>
            <a:r>
              <a:rPr lang="nl-NL" baseline="0" dirty="0">
                <a:ea typeface="ＭＳ Ｐゴシック" pitchFamily="34" charset="-128"/>
              </a:rPr>
              <a:t>t </a:t>
            </a:r>
            <a:r>
              <a:rPr lang="en-NZ" baseline="0" dirty="0">
                <a:ea typeface="ＭＳ Ｐゴシック" pitchFamily="34" charset="-128"/>
              </a:rPr>
              <a:t>vaak gebruikt bij bruiloften om te laten zien dat men oprecht is</a:t>
            </a:r>
            <a:r>
              <a:rPr lang="nl-NL" baseline="0" dirty="0">
                <a:ea typeface="ＭＳ Ｐゴシック" pitchFamily="34" charset="-128"/>
              </a:rPr>
              <a:t>. Het is</a:t>
            </a:r>
            <a:r>
              <a:rPr lang="en-NZ" baseline="0" dirty="0">
                <a:ea typeface="ＭＳ Ｐゴシック" pitchFamily="34" charset="-128"/>
              </a:rPr>
              <a:t> een formele kleur.</a:t>
            </a:r>
          </a:p>
          <a:p>
            <a:r>
              <a:rPr lang="en-NZ" baseline="0" dirty="0">
                <a:ea typeface="ＭＳ Ｐゴシック" pitchFamily="34" charset="-128"/>
              </a:rPr>
              <a:t>Grijs wordt ook geassocieerd met de ouderen</a:t>
            </a:r>
            <a:r>
              <a:rPr lang="nl-NL" baseline="0" dirty="0">
                <a:ea typeface="ＭＳ Ｐゴシック" pitchFamily="34" charset="-128"/>
              </a:rPr>
              <a:t>,</a:t>
            </a:r>
            <a:r>
              <a:rPr lang="en-NZ" baseline="0" dirty="0">
                <a:ea typeface="ＭＳ Ｐゴシック" pitchFamily="34" charset="-128"/>
              </a:rPr>
              <a:t> oftewel </a:t>
            </a:r>
            <a:r>
              <a:rPr lang="nl-NL" baseline="0" dirty="0">
                <a:ea typeface="ＭＳ Ｐゴシック" pitchFamily="34" charset="-128"/>
              </a:rPr>
              <a:t>het straalt </a:t>
            </a:r>
            <a:r>
              <a:rPr lang="en-NZ" baseline="0" dirty="0">
                <a:ea typeface="ＭＳ Ｐゴシック" pitchFamily="34" charset="-128"/>
              </a:rPr>
              <a:t>volwassenheid en wijsheid</a:t>
            </a:r>
            <a:r>
              <a:rPr lang="nl-NL" baseline="0" dirty="0">
                <a:ea typeface="ＭＳ Ｐゴシック" pitchFamily="34" charset="-128"/>
              </a:rPr>
              <a:t> uit.</a:t>
            </a:r>
            <a:endParaRPr lang="en-US" u="sng" dirty="0">
              <a:ea typeface="ＭＳ Ｐゴシック" pitchFamily="34" charset="-128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A35EF64-F45C-402B-ACB2-BB4B9D5983CB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560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err="1">
                <a:ea typeface="ＭＳ Ｐゴシック" pitchFamily="34" charset="-128"/>
              </a:rPr>
              <a:t>Stel</a:t>
            </a:r>
            <a:r>
              <a:rPr lang="en-US" dirty="0">
                <a:ea typeface="ＭＳ Ｐゴシック" pitchFamily="34" charset="-128"/>
              </a:rPr>
              <a:t> je </a:t>
            </a:r>
            <a:r>
              <a:rPr lang="en-US" dirty="0" err="1">
                <a:ea typeface="ＭＳ Ｐゴシック" pitchFamily="34" charset="-128"/>
              </a:rPr>
              <a:t>een</a:t>
            </a:r>
            <a:r>
              <a:rPr lang="en-US" baseline="0" dirty="0">
                <a:ea typeface="ＭＳ Ｐゴシック" pitchFamily="34" charset="-128"/>
              </a:rPr>
              <a:t> man </a:t>
            </a:r>
            <a:r>
              <a:rPr lang="en-US" baseline="0" dirty="0" err="1">
                <a:ea typeface="ＭＳ Ｐゴシック" pitchFamily="34" charset="-128"/>
              </a:rPr>
              <a:t>voor</a:t>
            </a:r>
            <a:r>
              <a:rPr lang="en-US" baseline="0" dirty="0">
                <a:ea typeface="ＭＳ Ｐゴシック" pitchFamily="34" charset="-128"/>
              </a:rPr>
              <a:t> die in </a:t>
            </a:r>
            <a:r>
              <a:rPr lang="en-US" baseline="0" dirty="0" err="1">
                <a:ea typeface="ＭＳ Ｐゴシック" pitchFamily="34" charset="-128"/>
              </a:rPr>
              <a:t>een</a:t>
            </a:r>
            <a:r>
              <a:rPr lang="en-US" baseline="0" dirty="0">
                <a:ea typeface="ＭＳ Ｐゴシック" pitchFamily="34" charset="-128"/>
              </a:rPr>
              <a:t> emmer </a:t>
            </a:r>
            <a:r>
              <a:rPr lang="en-US" baseline="0" dirty="0" err="1">
                <a:ea typeface="ＭＳ Ｐゴシック" pitchFamily="34" charset="-128"/>
              </a:rPr>
              <a:t>staat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baseline="0" dirty="0" err="1">
                <a:ea typeface="ＭＳ Ｐゴシック" pitchFamily="34" charset="-128"/>
              </a:rPr>
              <a:t>gevuld</a:t>
            </a:r>
            <a:r>
              <a:rPr lang="en-US" baseline="0" dirty="0">
                <a:ea typeface="ＭＳ Ｐゴシック" pitchFamily="34" charset="-128"/>
              </a:rPr>
              <a:t> met cement. </a:t>
            </a:r>
            <a:r>
              <a:rPr lang="en-US" baseline="0" dirty="0" err="1">
                <a:ea typeface="ＭＳ Ｐゴシック" pitchFamily="34" charset="-128"/>
              </a:rPr>
              <a:t>Hij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baseline="0" dirty="0" err="1">
                <a:ea typeface="ＭＳ Ｐゴシック" pitchFamily="34" charset="-128"/>
              </a:rPr>
              <a:t>draagt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baseline="0" dirty="0" err="1">
                <a:ea typeface="ＭＳ Ｐゴシック" pitchFamily="34" charset="-128"/>
              </a:rPr>
              <a:t>een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baseline="0" dirty="0" err="1">
                <a:ea typeface="ＭＳ Ｐゴシック" pitchFamily="34" charset="-128"/>
              </a:rPr>
              <a:t>grijs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baseline="0" dirty="0" err="1">
                <a:ea typeface="ＭＳ Ｐゴシック" pitchFamily="34" charset="-128"/>
              </a:rPr>
              <a:t>pak</a:t>
            </a:r>
            <a:r>
              <a:rPr lang="en-US" baseline="0" dirty="0">
                <a:ea typeface="ＭＳ Ｐゴシック" pitchFamily="34" charset="-128"/>
              </a:rPr>
              <a:t> en </a:t>
            </a:r>
            <a:r>
              <a:rPr lang="en-US" baseline="0" dirty="0" err="1">
                <a:ea typeface="ＭＳ Ｐゴシック" pitchFamily="34" charset="-128"/>
              </a:rPr>
              <a:t>zijn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baseline="0" dirty="0" err="1">
                <a:ea typeface="ＭＳ Ｐゴシック" pitchFamily="34" charset="-128"/>
              </a:rPr>
              <a:t>hersenen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baseline="0" dirty="0" err="1">
                <a:ea typeface="ＭＳ Ｐゴシック" pitchFamily="34" charset="-128"/>
              </a:rPr>
              <a:t>liggen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baseline="0" dirty="0" err="1">
                <a:ea typeface="ＭＳ Ｐゴシック" pitchFamily="34" charset="-128"/>
              </a:rPr>
              <a:t>bloot</a:t>
            </a:r>
            <a:r>
              <a:rPr lang="en-US" baseline="0" dirty="0">
                <a:ea typeface="ＭＳ Ｐゴシック" pitchFamily="34" charset="-128"/>
              </a:rPr>
              <a:t>. </a:t>
            </a:r>
            <a:r>
              <a:rPr lang="en-US" baseline="0" dirty="0" err="1">
                <a:ea typeface="ＭＳ Ｐゴシック" pitchFamily="34" charset="-128"/>
              </a:rPr>
              <a:t>Hij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baseline="0" dirty="0" err="1">
                <a:ea typeface="ＭＳ Ｐゴシック" pitchFamily="34" charset="-128"/>
              </a:rPr>
              <a:t>houdt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baseline="0" dirty="0" err="1">
                <a:ea typeface="ＭＳ Ｐゴシック" pitchFamily="34" charset="-128"/>
              </a:rPr>
              <a:t>een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baseline="0" dirty="0" err="1">
                <a:ea typeface="ＭＳ Ｐゴシック" pitchFamily="34" charset="-128"/>
              </a:rPr>
              <a:t>rekenmachine</a:t>
            </a:r>
            <a:r>
              <a:rPr lang="en-US" baseline="0" dirty="0">
                <a:ea typeface="ＭＳ Ｐゴシック" pitchFamily="34" charset="-128"/>
              </a:rPr>
              <a:t> in </a:t>
            </a:r>
            <a:r>
              <a:rPr lang="en-US" baseline="0" dirty="0" err="1">
                <a:ea typeface="ＭＳ Ｐゴシック" pitchFamily="34" charset="-128"/>
              </a:rPr>
              <a:t>zijn</a:t>
            </a:r>
            <a:r>
              <a:rPr lang="en-US" baseline="0" dirty="0">
                <a:ea typeface="ＭＳ Ｐゴシック" pitchFamily="34" charset="-128"/>
              </a:rPr>
              <a:t> hand en </a:t>
            </a:r>
            <a:r>
              <a:rPr lang="en-US" baseline="0" dirty="0" err="1">
                <a:ea typeface="ＭＳ Ｐゴシック" pitchFamily="34" charset="-128"/>
              </a:rPr>
              <a:t>draagt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baseline="0" dirty="0" err="1">
                <a:ea typeface="ＭＳ Ｐゴシック" pitchFamily="34" charset="-128"/>
              </a:rPr>
              <a:t>ook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baseline="0" dirty="0" err="1">
                <a:ea typeface="ＭＳ Ｐゴシック" pitchFamily="34" charset="-128"/>
              </a:rPr>
              <a:t>een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baseline="0" dirty="0" err="1">
                <a:ea typeface="ＭＳ Ｐゴシック" pitchFamily="34" charset="-128"/>
              </a:rPr>
              <a:t>koelbox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baseline="0" dirty="0" err="1">
                <a:ea typeface="ＭＳ Ｐゴシック" pitchFamily="34" charset="-128"/>
              </a:rPr>
              <a:t>gevuld</a:t>
            </a:r>
            <a:r>
              <a:rPr lang="en-US" baseline="0" dirty="0">
                <a:ea typeface="ＭＳ Ｐゴシック" pitchFamily="34" charset="-128"/>
              </a:rPr>
              <a:t> met </a:t>
            </a:r>
            <a:r>
              <a:rPr lang="en-US" baseline="0" dirty="0" err="1">
                <a:ea typeface="ＭＳ Ｐゴシック" pitchFamily="34" charset="-128"/>
              </a:rPr>
              <a:t>emoties</a:t>
            </a:r>
            <a:r>
              <a:rPr lang="en-US" baseline="0" dirty="0">
                <a:ea typeface="ＭＳ Ｐゴシック" pitchFamily="34" charset="-128"/>
              </a:rPr>
              <a:t>.</a:t>
            </a:r>
            <a:r>
              <a:rPr lang="en-US" dirty="0">
                <a:ea typeface="ＭＳ Ｐゴシック" pitchFamily="34" charset="-128"/>
              </a:rPr>
              <a:t>  </a:t>
            </a:r>
            <a:endParaRPr lang="en-AU" dirty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65F8071-4579-4C9A-8E61-87043255F623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49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en-US" dirty="0" err="1">
                <a:ea typeface="Times New Roman" pitchFamily="18" charset="0"/>
                <a:cs typeface="Calibri" pitchFamily="34" charset="0"/>
              </a:rPr>
              <a:t>Laat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de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cursisten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hun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ervaringen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gedurende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deze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meditatie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opschrijven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Tevens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kun je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vragen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om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op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te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schrijven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waaraan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ze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deze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kleur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relateren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of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waaraan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deze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kleur hun</a:t>
            </a:r>
            <a:r>
              <a:rPr lang="nl-NL" baseline="0" dirty="0">
                <a:ea typeface="Times New Roman" pitchFamily="18" charset="0"/>
                <a:cs typeface="Calibri" pitchFamily="34" charset="0"/>
              </a:rPr>
              <a:t> doet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denken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endParaRPr lang="en-US" baseline="0" dirty="0">
              <a:ea typeface="Times New Roman" pitchFamily="18" charset="0"/>
              <a:cs typeface="Calibri" pitchFamily="34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Indien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gewenst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nl-NL" baseline="0" dirty="0">
                <a:ea typeface="Times New Roman" pitchFamily="18" charset="0"/>
                <a:cs typeface="Calibri" pitchFamily="34" charset="0"/>
              </a:rPr>
              <a:t>kunnen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de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ervaringen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gedurende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de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meditaties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met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elkaar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gedeeld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worden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.</a:t>
            </a:r>
            <a:endParaRPr lang="en-US" dirty="0">
              <a:ea typeface="Times New Roman" pitchFamily="18" charset="0"/>
              <a:cs typeface="Calibri" pitchFamily="34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endParaRPr lang="en-US" dirty="0">
              <a:solidFill>
                <a:srgbClr val="000000"/>
              </a:solidFill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FFD0C4-5AA3-477C-A5EA-144BC569D48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63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AECCC8-F461-4F09-BA81-DECCD2165F5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7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NZ" dirty="0">
                <a:ea typeface="ＭＳ Ｐゴシック" pitchFamily="34" charset="-128"/>
              </a:rPr>
              <a:t>Grijs is een combinatie van zwart en wit. Deze kleur representeert onze hersen cellen, de grijze massa, het intellect en als</a:t>
            </a:r>
            <a:r>
              <a:rPr lang="en-NZ" baseline="0" dirty="0">
                <a:ea typeface="ＭＳ Ｐゴシック" pitchFamily="34" charset="-128"/>
              </a:rPr>
              <a:t> je word </a:t>
            </a:r>
            <a:r>
              <a:rPr lang="nl-NL" baseline="0" dirty="0">
                <a:ea typeface="ＭＳ Ｐゴシック" pitchFamily="34" charset="-128"/>
              </a:rPr>
              <a:t>aangestuurd</a:t>
            </a:r>
            <a:r>
              <a:rPr lang="en-NZ" baseline="0" dirty="0">
                <a:ea typeface="ＭＳ Ｐゴシック" pitchFamily="34" charset="-128"/>
              </a:rPr>
              <a:t> door je intellect.</a:t>
            </a:r>
            <a:endParaRPr lang="en-AU" dirty="0">
              <a:ea typeface="ＭＳ Ｐゴシック" pitchFamily="34" charset="-128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813C1B7-4CC6-4705-9C6E-E723E42A53A2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62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NZ" dirty="0">
                <a:ea typeface="ＭＳ Ｐゴシック" pitchFamily="34" charset="-128"/>
              </a:rPr>
              <a:t>Grijs staat voor intelligentie, wijsheid, zelfcontrole en eerlijk</a:t>
            </a:r>
            <a:r>
              <a:rPr lang="en-NZ" baseline="0" dirty="0">
                <a:ea typeface="ＭＳ Ｐゴシック" pitchFamily="34" charset="-128"/>
              </a:rPr>
              <a:t> oordeel. Het is ook de kleur dat effici</a:t>
            </a:r>
            <a:r>
              <a:rPr lang="nl-NL" baseline="0" dirty="0" err="1">
                <a:ea typeface="ＭＳ Ｐゴシック" pitchFamily="34" charset="-128"/>
              </a:rPr>
              <a:t>ëntie</a:t>
            </a:r>
            <a:r>
              <a:rPr lang="en-NZ" baseline="0" dirty="0">
                <a:ea typeface="ＭＳ Ｐゴシック" pitchFamily="34" charset="-128"/>
              </a:rPr>
              <a:t> en emotionele stabiliteit representeert</a:t>
            </a:r>
            <a:r>
              <a:rPr lang="nl-NL" baseline="0" dirty="0">
                <a:ea typeface="ＭＳ Ｐゴシック" pitchFamily="34" charset="-128"/>
              </a:rPr>
              <a:t>, </a:t>
            </a:r>
            <a:r>
              <a:rPr lang="en-NZ" baseline="0" dirty="0">
                <a:ea typeface="ＭＳ Ｐゴシック" pitchFamily="34" charset="-128"/>
              </a:rPr>
              <a:t>omdat het funktioneert vanuit het intellect en emoties even terzijde kunnen </a:t>
            </a:r>
            <a:r>
              <a:rPr lang="nl-NL" baseline="0" dirty="0">
                <a:ea typeface="ＭＳ Ｐゴシック" pitchFamily="34" charset="-128"/>
              </a:rPr>
              <a:t> worden gezet</a:t>
            </a:r>
            <a:r>
              <a:rPr lang="en-NZ" baseline="0" dirty="0">
                <a:ea typeface="ＭＳ Ｐゴシック" pitchFamily="34" charset="-128"/>
              </a:rPr>
              <a:t> om rationeel te beoordelen </a:t>
            </a:r>
            <a:r>
              <a:rPr lang="nl-NL" baseline="0" dirty="0">
                <a:ea typeface="ＭＳ Ｐゴシック" pitchFamily="34" charset="-128"/>
              </a:rPr>
              <a:t>(</a:t>
            </a:r>
            <a:r>
              <a:rPr lang="en-NZ" baseline="0" dirty="0">
                <a:ea typeface="ＭＳ Ｐゴシック" pitchFamily="34" charset="-128"/>
              </a:rPr>
              <a:t>zonder emotie</a:t>
            </a:r>
            <a:r>
              <a:rPr lang="nl-NL" baseline="0" dirty="0">
                <a:ea typeface="ＭＳ Ｐゴシック" pitchFamily="34" charset="-128"/>
              </a:rPr>
              <a:t> dus).</a:t>
            </a:r>
            <a:endParaRPr lang="en-US" u="sng" dirty="0">
              <a:ea typeface="ＭＳ Ｐゴシック" pitchFamily="34" charset="-128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FFE494-7503-489E-AEA4-796704B71A3A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nl-NL" dirty="0">
                <a:ea typeface="ＭＳ Ｐゴシック" pitchFamily="34" charset="-128"/>
              </a:rPr>
              <a:t>De</a:t>
            </a:r>
            <a:r>
              <a:rPr lang="nl-NL" baseline="0" dirty="0">
                <a:ea typeface="ＭＳ Ｐゴシック" pitchFamily="34" charset="-128"/>
              </a:rPr>
              <a:t> </a:t>
            </a:r>
            <a:r>
              <a:rPr lang="en-NZ" dirty="0">
                <a:ea typeface="ＭＳ Ｐゴシック" pitchFamily="34" charset="-128"/>
              </a:rPr>
              <a:t>kleur van analytisch</a:t>
            </a:r>
            <a:r>
              <a:rPr lang="en-NZ" baseline="0" dirty="0">
                <a:ea typeface="ＭＳ Ｐゴシック" pitchFamily="34" charset="-128"/>
              </a:rPr>
              <a:t> denken. Daarom wordt grijs ook gerelateerd aan kwaliteit, recht door zee en profession</a:t>
            </a:r>
            <a:r>
              <a:rPr lang="nl-NL" baseline="0" dirty="0" err="1">
                <a:ea typeface="ＭＳ Ｐゴシック" pitchFamily="34" charset="-128"/>
              </a:rPr>
              <a:t>aliteit</a:t>
            </a:r>
            <a:r>
              <a:rPr lang="nl-NL" baseline="0" dirty="0">
                <a:ea typeface="ＭＳ Ｐゴシック" pitchFamily="34" charset="-128"/>
              </a:rPr>
              <a:t>, daar</a:t>
            </a:r>
            <a:r>
              <a:rPr lang="en-NZ" baseline="0" dirty="0">
                <a:ea typeface="ＭＳ Ｐゴシック" pitchFamily="34" charset="-128"/>
              </a:rPr>
              <a:t> er meer naar het intellect wordt geluisterd / gekeken dan naar emoties.</a:t>
            </a:r>
          </a:p>
          <a:p>
            <a:r>
              <a:rPr lang="en-NZ" baseline="0" dirty="0">
                <a:ea typeface="ＭＳ Ｐゴシック" pitchFamily="34" charset="-128"/>
              </a:rPr>
              <a:t>Grijs is een neutrale kleur en straalt neutraliteit en onpartijdigheid uit. Deze kleur representeert niet alleen precisie</a:t>
            </a:r>
            <a:r>
              <a:rPr lang="nl-NL" baseline="0" dirty="0">
                <a:ea typeface="ＭＳ Ｐゴシック" pitchFamily="34" charset="-128"/>
              </a:rPr>
              <a:t>,</a:t>
            </a:r>
            <a:r>
              <a:rPr lang="en-NZ" baseline="0" dirty="0">
                <a:ea typeface="ＭＳ Ｐゴシック" pitchFamily="34" charset="-128"/>
              </a:rPr>
              <a:t> ook zelf-discipline en zelf-controle</a:t>
            </a:r>
            <a:r>
              <a:rPr lang="nl-NL" baseline="0" dirty="0">
                <a:ea typeface="ＭＳ Ｐゴシック" pitchFamily="34" charset="-128"/>
              </a:rPr>
              <a:t>.</a:t>
            </a:r>
            <a:endParaRPr lang="en-US" u="sng" dirty="0">
              <a:ea typeface="ＭＳ Ｐゴシック" pitchFamily="34" charset="-128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B43D6A-1226-451C-8601-C4F5FA524E73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55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NZ" dirty="0">
                <a:ea typeface="ＭＳ Ｐゴシック" pitchFamily="34" charset="-128"/>
              </a:rPr>
              <a:t>Grijs staat voor competentie en deskundigheid</a:t>
            </a:r>
            <a:r>
              <a:rPr lang="nl-NL" dirty="0">
                <a:ea typeface="ＭＳ Ｐゴシック" pitchFamily="34" charset="-128"/>
              </a:rPr>
              <a:t>,</a:t>
            </a:r>
            <a:r>
              <a:rPr lang="en-NZ" dirty="0">
                <a:ea typeface="ＭＳ Ｐゴシック" pitchFamily="34" charset="-128"/>
              </a:rPr>
              <a:t> omdat grijs alles goed overdenkt. Het is geen emotionele kleur maar juist gerelateerd aan emotionele stabiliteit. Deze kleur wil</a:t>
            </a:r>
            <a:r>
              <a:rPr lang="en-NZ" baseline="0" dirty="0">
                <a:ea typeface="ＭＳ Ｐゴシック" pitchFamily="34" charset="-128"/>
              </a:rPr>
              <a:t> altijd de feiten en cijfers zien en dan pas een beslissing nemen. </a:t>
            </a:r>
            <a:r>
              <a:rPr lang="nl-NL" baseline="0" dirty="0">
                <a:ea typeface="ＭＳ Ｐゴシック" pitchFamily="34" charset="-128"/>
              </a:rPr>
              <a:t>Een grijze persoonlijkheid is (zelf-) gedisciplineerd </a:t>
            </a:r>
            <a:r>
              <a:rPr lang="en-NZ" baseline="0" dirty="0">
                <a:ea typeface="ＭＳ Ｐゴシック" pitchFamily="34" charset="-128"/>
              </a:rPr>
              <a:t>en kan methodisch te werk gaan</a:t>
            </a:r>
            <a:r>
              <a:rPr lang="nl-NL" baseline="0" dirty="0">
                <a:ea typeface="ＭＳ Ｐゴシック" pitchFamily="34" charset="-128"/>
              </a:rPr>
              <a:t>, is </a:t>
            </a:r>
            <a:r>
              <a:rPr lang="en-NZ" baseline="0" dirty="0">
                <a:ea typeface="ＭＳ Ｐゴシック" pitchFamily="34" charset="-128"/>
              </a:rPr>
              <a:t>onpartijdig en </a:t>
            </a:r>
            <a:r>
              <a:rPr lang="nl-NL" baseline="0" dirty="0">
                <a:ea typeface="ＭＳ Ｐゴシック" pitchFamily="34" charset="-128"/>
              </a:rPr>
              <a:t>kan </a:t>
            </a:r>
            <a:r>
              <a:rPr lang="en-NZ" baseline="0" dirty="0">
                <a:ea typeface="ＭＳ Ｐゴシック" pitchFamily="34" charset="-128"/>
              </a:rPr>
              <a:t>objectief de dingen op een rij zetten.</a:t>
            </a:r>
            <a:endParaRPr lang="en-US" u="sng" dirty="0">
              <a:ea typeface="ＭＳ Ｐゴシック" pitchFamily="34" charset="-128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6F94055-C6F9-409E-B11F-4A3DF6C28214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50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NZ" dirty="0">
                <a:ea typeface="ＭＳ Ｐゴシック" pitchFamily="34" charset="-128"/>
              </a:rPr>
              <a:t>Deze kleur is tijdloos</a:t>
            </a:r>
            <a:r>
              <a:rPr lang="nl-NL" dirty="0">
                <a:ea typeface="ＭＳ Ｐゴシック" pitchFamily="34" charset="-128"/>
              </a:rPr>
              <a:t>,</a:t>
            </a:r>
            <a:r>
              <a:rPr lang="en-NZ" baseline="0" dirty="0">
                <a:ea typeface="ＭＳ Ｐゴシック" pitchFamily="34" charset="-128"/>
              </a:rPr>
              <a:t> omdat het niet afhankelijk is van trends of emoties. Het is </a:t>
            </a:r>
            <a:r>
              <a:rPr lang="nl-NL" baseline="0" dirty="0">
                <a:ea typeface="ＭＳ Ｐゴシック" pitchFamily="34" charset="-128"/>
              </a:rPr>
              <a:t>de kleur welke</a:t>
            </a:r>
            <a:r>
              <a:rPr lang="en-NZ" baseline="0" dirty="0">
                <a:ea typeface="ＭＳ Ｐゴシック" pitchFamily="34" charset="-128"/>
              </a:rPr>
              <a:t> wijsheid uitstraalt. </a:t>
            </a:r>
            <a:r>
              <a:rPr lang="nl-NL" baseline="0" dirty="0">
                <a:ea typeface="ＭＳ Ｐゴシック" pitchFamily="34" charset="-128"/>
              </a:rPr>
              <a:t>Om die reden </a:t>
            </a:r>
            <a:r>
              <a:rPr lang="en-NZ" baseline="0" dirty="0">
                <a:ea typeface="ＭＳ Ｐゴシック" pitchFamily="34" charset="-128"/>
              </a:rPr>
              <a:t>krijgen men</a:t>
            </a:r>
            <a:r>
              <a:rPr lang="nl-NL" baseline="0" dirty="0">
                <a:ea typeface="ＭＳ Ｐゴシック" pitchFamily="34" charset="-128"/>
              </a:rPr>
              <a:t>sen</a:t>
            </a:r>
            <a:r>
              <a:rPr lang="en-NZ" baseline="0" dirty="0">
                <a:ea typeface="ＭＳ Ｐゴシック" pitchFamily="34" charset="-128"/>
              </a:rPr>
              <a:t> als ze ouder en wijzer worden grijs haar</a:t>
            </a:r>
            <a:r>
              <a:rPr lang="nl-NL" baseline="0" dirty="0">
                <a:ea typeface="ＭＳ Ｐゴシック" pitchFamily="34" charset="-128"/>
              </a:rPr>
              <a:t>. Het </a:t>
            </a:r>
            <a:r>
              <a:rPr lang="en-NZ" baseline="0" dirty="0">
                <a:ea typeface="ＭＳ Ｐゴシック" pitchFamily="34" charset="-128"/>
              </a:rPr>
              <a:t>representeert intellectuele ervaringen en wijsheid</a:t>
            </a:r>
            <a:r>
              <a:rPr lang="nl-NL" baseline="0" dirty="0">
                <a:ea typeface="ＭＳ Ｐゴシック" pitchFamily="34" charset="-128"/>
              </a:rPr>
              <a:t>, </a:t>
            </a:r>
            <a:r>
              <a:rPr lang="en-NZ" baseline="0" dirty="0">
                <a:ea typeface="ＭＳ Ｐゴシック" pitchFamily="34" charset="-128"/>
              </a:rPr>
              <a:t>wat met de jaren</a:t>
            </a:r>
            <a:r>
              <a:rPr lang="nl-NL" baseline="0" dirty="0">
                <a:ea typeface="ＭＳ Ｐゴシック" pitchFamily="34" charset="-128"/>
              </a:rPr>
              <a:t> meer wordt.</a:t>
            </a:r>
            <a:endParaRPr lang="en-US" u="sng" dirty="0">
              <a:ea typeface="ＭＳ Ｐゴシック" pitchFamily="34" charset="-128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E989E0-4276-42E4-AB9F-6B7E9098B8BB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54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NZ" dirty="0">
                <a:ea typeface="ＭＳ Ｐゴシック" pitchFamily="34" charset="-128"/>
              </a:rPr>
              <a:t>Te veel grijs kan ook een kleur worden</a:t>
            </a:r>
            <a:r>
              <a:rPr lang="en-NZ" baseline="0" dirty="0">
                <a:ea typeface="ＭＳ Ｐゴシック" pitchFamily="34" charset="-128"/>
              </a:rPr>
              <a:t> van verveling, veel te serieus en waar geen plezier te beleven valt. Tijdens grijze dagen kunnen we ons snel depressief en / of verveeld voelen.</a:t>
            </a:r>
            <a:endParaRPr lang="en-US" u="sng" dirty="0">
              <a:ea typeface="ＭＳ Ｐゴシック" pitchFamily="34" charset="-128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4A6960-DA59-416C-9DD4-2F2212D8973D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97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F1C59-5D46-42C7-9555-9D6F45118392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580E2-4800-4A54-B1C5-132ED88AB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965D1-F10B-4298-9945-5BBC0F80C7C3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1A567-2C83-402D-842B-A12B7B3E70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70860-CE61-4A32-9A8A-7E2670748C9C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4BDA2-D62B-49A1-A723-E0DB34B4A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104F1-5111-4CAE-851D-A04C17394932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35240-8BA9-4132-8FAF-70873B99D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E2391-5DF7-44B9-8438-01CED43B5DB4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B9E39-8071-4ABC-A8F4-BE0F2C510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01676-2D97-4701-A042-16C580FB096A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0A759-493D-48A1-89A8-2D076ED20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CBA9C-C8B9-430A-9322-28DC1C10E56C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34B8B-413A-4AF2-82BD-B119952B2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73E4A-A793-4EBC-82D4-A06C897FBD33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9A98C-EE62-415D-8E54-251706EE9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823A9-675C-431A-8818-00B07E855FB1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14B19-92F1-44E8-B580-B59D33C6E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0C289-92AC-4EA3-BC68-F4FA2B220CA7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7825C-BFDD-46B2-8EA5-A38E36A7A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A2A3B-0212-41C7-8227-02C80838BE30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6043C-A37D-492D-BD66-AC6EF2328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4757B4-8FF0-4975-85F7-CBAFA7009337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7" name="Picture 4" descr="logo w-o - final"/>
          <p:cNvPicPr>
            <a:picLocks noChangeAspect="1" noChangeArrowheads="1"/>
          </p:cNvPicPr>
          <p:nvPr userDrawn="1">
            <p:custDataLst>
              <p:tags r:id="rId13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68" b="30942"/>
          <a:stretch>
            <a:fillRect/>
          </a:stretch>
        </p:blipFill>
        <p:spPr bwMode="auto">
          <a:xfrm>
            <a:off x="6542856" y="6301630"/>
            <a:ext cx="21336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3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image" Target="../media/image10.jpeg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image" Target="../media/image11.jpeg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image" Target="../media/image12.jpeg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image" Target="../media/image13.emf"/><Relationship Id="rId4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4.jpe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5.jpe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image" Target="../media/image7.jpeg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image" Target="../media/image9.jpe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55650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err="1">
                <a:solidFill>
                  <a:srgbClr val="FFFF99"/>
                </a:solidFill>
              </a:rPr>
              <a:t>Meditatie</a:t>
            </a:r>
            <a:endParaRPr lang="en-US" dirty="0">
              <a:solidFill>
                <a:srgbClr val="FFFF99"/>
              </a:solidFill>
            </a:endParaRPr>
          </a:p>
        </p:txBody>
      </p:sp>
      <p:pic>
        <p:nvPicPr>
          <p:cNvPr id="3076" name="Picture 6" descr="meditation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2286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meditation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0"/>
            <a:ext cx="2286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FF99"/>
                </a:solidFill>
              </a:rPr>
              <a:t>De </a:t>
            </a:r>
            <a:r>
              <a:rPr lang="en-US" dirty="0" err="1">
                <a:solidFill>
                  <a:srgbClr val="FFFF99"/>
                </a:solidFill>
              </a:rPr>
              <a:t>Kleur</a:t>
            </a:r>
            <a:r>
              <a:rPr lang="en-US" dirty="0">
                <a:solidFill>
                  <a:srgbClr val="FFFF99"/>
                </a:solidFill>
              </a:rPr>
              <a:t> </a:t>
            </a:r>
            <a:r>
              <a:rPr lang="en-US" dirty="0" err="1">
                <a:solidFill>
                  <a:srgbClr val="FFFF99"/>
                </a:solidFill>
              </a:rPr>
              <a:t>Grijs</a:t>
            </a:r>
            <a:endParaRPr lang="en-US" dirty="0">
              <a:solidFill>
                <a:srgbClr val="FFFF99"/>
              </a:solidFill>
              <a:ea typeface="ＭＳ Ｐゴシック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492896"/>
            <a:ext cx="3384376" cy="3197225"/>
          </a:xfrm>
        </p:spPr>
        <p:txBody>
          <a:bodyPr/>
          <a:lstStyle/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Gebrek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aan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eigen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persoonlijkheid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 (</a:t>
            </a:r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grijze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muis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)</a:t>
            </a: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Onpersoonlijk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Zonder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emotie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</p:txBody>
      </p:sp>
      <p:pic>
        <p:nvPicPr>
          <p:cNvPr id="32771" name="Picture 2" descr="grey people bought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2060848"/>
            <a:ext cx="5270500" cy="367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FF99"/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FFFF99"/>
                </a:solidFill>
                <a:ea typeface="ＭＳ Ｐゴシック" pitchFamily="34" charset="-128"/>
              </a:rPr>
              <a:t>Grijs</a:t>
            </a:r>
            <a:r>
              <a:rPr lang="en-US" dirty="0">
                <a:solidFill>
                  <a:srgbClr val="FFFF99"/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FFFF99"/>
                </a:solidFill>
                <a:ea typeface="ＭＳ Ｐゴシック" pitchFamily="34" charset="-128"/>
              </a:rPr>
              <a:t>persoonlijkheid</a:t>
            </a:r>
            <a:endParaRPr lang="en-US" dirty="0">
              <a:solidFill>
                <a:srgbClr val="FFFF99"/>
              </a:solidFill>
              <a:ea typeface="ＭＳ Ｐゴシック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6339" y="1124744"/>
            <a:ext cx="3203848" cy="5373216"/>
          </a:xfrm>
        </p:spPr>
        <p:txBody>
          <a:bodyPr/>
          <a:lstStyle/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Onder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controle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Wijs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Oprecht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Emotioneel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stabiel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Zelf-controle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Praktisch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Conservatief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Kwaliteit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</p:txBody>
      </p:sp>
      <p:pic>
        <p:nvPicPr>
          <p:cNvPr id="34819" name="Picture 1" descr="grey business suit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916832"/>
            <a:ext cx="5867400" cy="38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FF99"/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FFFF99"/>
                </a:solidFill>
                <a:ea typeface="ＭＳ Ｐゴシック" pitchFamily="34" charset="-128"/>
              </a:rPr>
              <a:t>Grijs</a:t>
            </a:r>
            <a:r>
              <a:rPr lang="en-US" dirty="0">
                <a:solidFill>
                  <a:srgbClr val="FFFF99"/>
                </a:solidFill>
                <a:ea typeface="ＭＳ Ｐゴシック" pitchFamily="34" charset="-128"/>
              </a:rPr>
              <a:t> in marketing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28800"/>
            <a:ext cx="3538538" cy="5040560"/>
          </a:xfrm>
        </p:spPr>
        <p:txBody>
          <a:bodyPr/>
          <a:lstStyle/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Betrouwbaar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Duurzaam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Professioneel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Oprecht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Volwassen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Wijs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Formeel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Zakelijk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</p:txBody>
      </p:sp>
      <p:pic>
        <p:nvPicPr>
          <p:cNvPr id="36867" name="Picture 2" descr="grey interieur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475" y="1916832"/>
            <a:ext cx="5724525" cy="42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1" descr="Grey_29_09.pd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1134367" y="773337"/>
            <a:ext cx="6803257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solidFill>
                  <a:srgbClr val="FFFF99"/>
                </a:solidFill>
              </a:rPr>
              <a:t>Notities</a:t>
            </a:r>
            <a:r>
              <a:rPr lang="en-US" dirty="0">
                <a:solidFill>
                  <a:srgbClr val="FFFF99"/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3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FFCC"/>
                </a:solidFill>
              </a:rPr>
              <a:t> Hoe </a:t>
            </a:r>
            <a:r>
              <a:rPr lang="en-US" dirty="0" err="1">
                <a:solidFill>
                  <a:srgbClr val="FFFFCC"/>
                </a:solidFill>
              </a:rPr>
              <a:t>heb</a:t>
            </a:r>
            <a:r>
              <a:rPr lang="en-US" dirty="0">
                <a:solidFill>
                  <a:srgbClr val="FFFFCC"/>
                </a:solidFill>
              </a:rPr>
              <a:t> je </a:t>
            </a:r>
            <a:r>
              <a:rPr lang="en-US" dirty="0" err="1">
                <a:solidFill>
                  <a:srgbClr val="FFFFCC"/>
                </a:solidFill>
              </a:rPr>
              <a:t>deze</a:t>
            </a:r>
            <a:r>
              <a:rPr lang="en-US" dirty="0">
                <a:solidFill>
                  <a:srgbClr val="FFFFCC"/>
                </a:solidFill>
              </a:rPr>
              <a:t> </a:t>
            </a:r>
            <a:r>
              <a:rPr lang="en-US" dirty="0" err="1">
                <a:solidFill>
                  <a:srgbClr val="FFFFCC"/>
                </a:solidFill>
              </a:rPr>
              <a:t>meditatie</a:t>
            </a:r>
            <a:r>
              <a:rPr lang="en-US" dirty="0">
                <a:solidFill>
                  <a:srgbClr val="FFFFCC"/>
                </a:solidFill>
              </a:rPr>
              <a:t> </a:t>
            </a:r>
            <a:r>
              <a:rPr lang="en-US" dirty="0" err="1">
                <a:solidFill>
                  <a:srgbClr val="FFFFCC"/>
                </a:solidFill>
              </a:rPr>
              <a:t>ervaren</a:t>
            </a:r>
            <a:r>
              <a:rPr lang="en-US" dirty="0">
                <a:solidFill>
                  <a:srgbClr val="FFFFCC"/>
                </a:solidFill>
              </a:rPr>
              <a:t>?</a:t>
            </a:r>
          </a:p>
          <a:p>
            <a:pPr eaLnBrk="1" hangingPunct="1"/>
            <a:endParaRPr lang="en-US" dirty="0">
              <a:solidFill>
                <a:srgbClr val="FFFFCC"/>
              </a:solidFill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</a:rPr>
              <a:t>Waaraan</a:t>
            </a:r>
            <a:r>
              <a:rPr lang="en-US" dirty="0">
                <a:solidFill>
                  <a:srgbClr val="FFFFCC"/>
                </a:solidFill>
              </a:rPr>
              <a:t> </a:t>
            </a:r>
            <a:r>
              <a:rPr lang="en-US" dirty="0" err="1">
                <a:solidFill>
                  <a:srgbClr val="FFFFCC"/>
                </a:solidFill>
              </a:rPr>
              <a:t>relateer</a:t>
            </a:r>
            <a:r>
              <a:rPr lang="en-US" dirty="0">
                <a:solidFill>
                  <a:srgbClr val="FFFFCC"/>
                </a:solidFill>
              </a:rPr>
              <a:t> je </a:t>
            </a:r>
            <a:r>
              <a:rPr lang="en-US" dirty="0" err="1">
                <a:solidFill>
                  <a:srgbClr val="FFFFCC"/>
                </a:solidFill>
              </a:rPr>
              <a:t>deze</a:t>
            </a:r>
            <a:r>
              <a:rPr lang="en-US" dirty="0">
                <a:solidFill>
                  <a:srgbClr val="FFFFCC"/>
                </a:solidFill>
              </a:rPr>
              <a:t> </a:t>
            </a:r>
            <a:r>
              <a:rPr lang="en-US" dirty="0" err="1">
                <a:solidFill>
                  <a:srgbClr val="FFFFCC"/>
                </a:solidFill>
              </a:rPr>
              <a:t>kleur</a:t>
            </a:r>
            <a:r>
              <a:rPr lang="en-US" dirty="0">
                <a:solidFill>
                  <a:srgbClr val="FFFFCC"/>
                </a:solidFill>
              </a:rPr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905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FF99"/>
                </a:solidFill>
              </a:rPr>
              <a:t>De </a:t>
            </a:r>
            <a:r>
              <a:rPr lang="en-US" dirty="0" err="1">
                <a:solidFill>
                  <a:srgbClr val="FFFF99"/>
                </a:solidFill>
              </a:rPr>
              <a:t>Kleur</a:t>
            </a:r>
            <a:r>
              <a:rPr lang="en-US" dirty="0">
                <a:solidFill>
                  <a:srgbClr val="FFFF99"/>
                </a:solidFill>
              </a:rPr>
              <a:t> </a:t>
            </a:r>
            <a:r>
              <a:rPr lang="en-US" dirty="0" err="1">
                <a:solidFill>
                  <a:srgbClr val="FFFF99"/>
                </a:solidFill>
              </a:rPr>
              <a:t>Grijs</a:t>
            </a:r>
            <a:endParaRPr lang="en-US" dirty="0">
              <a:solidFill>
                <a:srgbClr val="FFFF99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FF99"/>
                </a:solidFill>
              </a:rPr>
              <a:t>De </a:t>
            </a:r>
            <a:r>
              <a:rPr lang="en-US" dirty="0" err="1">
                <a:solidFill>
                  <a:srgbClr val="FFFF99"/>
                </a:solidFill>
              </a:rPr>
              <a:t>Kleur</a:t>
            </a:r>
            <a:r>
              <a:rPr lang="en-US" dirty="0">
                <a:solidFill>
                  <a:srgbClr val="FFFF99"/>
                </a:solidFill>
              </a:rPr>
              <a:t> </a:t>
            </a:r>
            <a:r>
              <a:rPr lang="en-US" dirty="0" err="1">
                <a:solidFill>
                  <a:srgbClr val="FFFF99"/>
                </a:solidFill>
              </a:rPr>
              <a:t>Grijs</a:t>
            </a:r>
            <a:endParaRPr lang="en-US" dirty="0">
              <a:solidFill>
                <a:srgbClr val="FFFF99"/>
              </a:solidFill>
              <a:ea typeface="ＭＳ Ｐゴシック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819400" cy="3197225"/>
          </a:xfrm>
        </p:spPr>
        <p:txBody>
          <a:bodyPr/>
          <a:lstStyle/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Zwart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 en Wit</a:t>
            </a: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Hersenen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Intellect</a:t>
            </a:r>
          </a:p>
          <a:p>
            <a:pPr eaLnBrk="1" hangingPunct="1"/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</p:txBody>
      </p:sp>
      <p:pic>
        <p:nvPicPr>
          <p:cNvPr id="20483" name="Picture 1" descr="grey brain bought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3" y="1557338"/>
            <a:ext cx="3586162" cy="477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22694" y="217129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FF99"/>
                </a:solidFill>
              </a:rPr>
              <a:t>De </a:t>
            </a:r>
            <a:r>
              <a:rPr lang="en-US" dirty="0" err="1">
                <a:solidFill>
                  <a:srgbClr val="FFFF99"/>
                </a:solidFill>
              </a:rPr>
              <a:t>Kleur</a:t>
            </a:r>
            <a:r>
              <a:rPr lang="en-US" dirty="0">
                <a:solidFill>
                  <a:srgbClr val="FFFF99"/>
                </a:solidFill>
              </a:rPr>
              <a:t> </a:t>
            </a:r>
            <a:r>
              <a:rPr lang="en-US" dirty="0" err="1">
                <a:solidFill>
                  <a:srgbClr val="FFFF99"/>
                </a:solidFill>
              </a:rPr>
              <a:t>Grijs</a:t>
            </a:r>
            <a:endParaRPr lang="en-US" dirty="0">
              <a:solidFill>
                <a:srgbClr val="FFFF99"/>
              </a:solidFill>
              <a:ea typeface="ＭＳ Ｐゴシック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2120" y="1556792"/>
            <a:ext cx="2819400" cy="4708525"/>
          </a:xfrm>
        </p:spPr>
        <p:txBody>
          <a:bodyPr/>
          <a:lstStyle/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Intelligentie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Wijsheid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Zelfcontrole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Eerlijk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oordeel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Effici</a:t>
            </a:r>
            <a:r>
              <a:rPr lang="nl-NL" dirty="0" err="1">
                <a:solidFill>
                  <a:srgbClr val="FFFFCC"/>
                </a:solidFill>
                <a:ea typeface="ＭＳ Ｐゴシック" pitchFamily="34" charset="-128"/>
              </a:rPr>
              <a:t>ënt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Emotioneel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stabiel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</p:txBody>
      </p:sp>
      <p:pic>
        <p:nvPicPr>
          <p:cNvPr id="22531" name="Picture 3" descr="Justice bought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204864"/>
            <a:ext cx="5003800" cy="331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FF99"/>
                </a:solidFill>
              </a:rPr>
              <a:t>De </a:t>
            </a:r>
            <a:r>
              <a:rPr lang="en-US" dirty="0" err="1">
                <a:solidFill>
                  <a:srgbClr val="FFFF99"/>
                </a:solidFill>
              </a:rPr>
              <a:t>Kleur</a:t>
            </a:r>
            <a:r>
              <a:rPr lang="en-US" dirty="0">
                <a:solidFill>
                  <a:srgbClr val="FFFF99"/>
                </a:solidFill>
              </a:rPr>
              <a:t> </a:t>
            </a:r>
            <a:r>
              <a:rPr lang="en-US" dirty="0" err="1">
                <a:solidFill>
                  <a:srgbClr val="FFFF99"/>
                </a:solidFill>
              </a:rPr>
              <a:t>Grijs</a:t>
            </a:r>
            <a:endParaRPr lang="en-US" dirty="0">
              <a:solidFill>
                <a:srgbClr val="FFFF99"/>
              </a:solidFill>
              <a:ea typeface="ＭＳ Ｐゴシック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02138" cy="4721292"/>
          </a:xfrm>
        </p:spPr>
        <p:txBody>
          <a:bodyPr>
            <a:spAutoFit/>
          </a:bodyPr>
          <a:lstStyle/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Analytisch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denken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Kwaliteit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Recht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 door zee</a:t>
            </a: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Professioneel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Neutraal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Onpartijdig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Zelf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-discipline</a:t>
            </a: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Zelf-controle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</p:txBody>
      </p:sp>
      <p:pic>
        <p:nvPicPr>
          <p:cNvPr id="24579" name="Picture 1" descr="grey5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2636912"/>
            <a:ext cx="2960688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FF99"/>
                </a:solidFill>
              </a:rPr>
              <a:t>De </a:t>
            </a:r>
            <a:r>
              <a:rPr lang="en-US" dirty="0" err="1">
                <a:solidFill>
                  <a:srgbClr val="FFFF99"/>
                </a:solidFill>
              </a:rPr>
              <a:t>Kleur</a:t>
            </a:r>
            <a:r>
              <a:rPr lang="en-US" dirty="0">
                <a:solidFill>
                  <a:srgbClr val="FFFF99"/>
                </a:solidFill>
              </a:rPr>
              <a:t> </a:t>
            </a:r>
            <a:r>
              <a:rPr lang="en-US" dirty="0" err="1">
                <a:solidFill>
                  <a:srgbClr val="FFFF99"/>
                </a:solidFill>
              </a:rPr>
              <a:t>Grijs</a:t>
            </a:r>
            <a:endParaRPr lang="en-US" dirty="0">
              <a:solidFill>
                <a:srgbClr val="FFFF99"/>
              </a:solidFill>
              <a:ea typeface="ＭＳ Ｐゴシック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2120" y="1700808"/>
            <a:ext cx="2819400" cy="3539430"/>
          </a:xfrm>
        </p:spPr>
        <p:txBody>
          <a:bodyPr>
            <a:spAutoFit/>
          </a:bodyPr>
          <a:lstStyle/>
          <a:p>
            <a:pPr eaLnBrk="1" hangingPunct="1"/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Competent</a:t>
            </a: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Deskundig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Stabiel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Methodisch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Zakelijk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Objectief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</p:txBody>
      </p:sp>
      <p:pic>
        <p:nvPicPr>
          <p:cNvPr id="26627" name="Picture 1" descr="grey offic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276872"/>
            <a:ext cx="4892675" cy="324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FF99"/>
                </a:solidFill>
              </a:rPr>
              <a:t>De </a:t>
            </a:r>
            <a:r>
              <a:rPr lang="en-US" dirty="0" err="1">
                <a:solidFill>
                  <a:srgbClr val="FFFF99"/>
                </a:solidFill>
              </a:rPr>
              <a:t>Kleur</a:t>
            </a:r>
            <a:r>
              <a:rPr lang="en-US" dirty="0">
                <a:solidFill>
                  <a:srgbClr val="FFFF99"/>
                </a:solidFill>
              </a:rPr>
              <a:t> </a:t>
            </a:r>
            <a:r>
              <a:rPr lang="en-US" dirty="0" err="1">
                <a:solidFill>
                  <a:srgbClr val="FFFF99"/>
                </a:solidFill>
              </a:rPr>
              <a:t>Grijs</a:t>
            </a:r>
            <a:endParaRPr lang="en-US" dirty="0">
              <a:solidFill>
                <a:srgbClr val="FFFF99"/>
              </a:solidFill>
              <a:ea typeface="ＭＳ Ｐゴシック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2492896"/>
            <a:ext cx="2819400" cy="3197225"/>
          </a:xfrm>
        </p:spPr>
        <p:txBody>
          <a:bodyPr/>
          <a:lstStyle/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Tijdloos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Wijsheid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Grijs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haar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Intellect</a:t>
            </a:r>
          </a:p>
        </p:txBody>
      </p:sp>
      <p:pic>
        <p:nvPicPr>
          <p:cNvPr id="28675" name="Picture 2" descr="leonardo da vinci bought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1773238"/>
            <a:ext cx="3514725" cy="468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FF99"/>
                </a:solidFill>
              </a:rPr>
              <a:t>De </a:t>
            </a:r>
            <a:r>
              <a:rPr lang="en-US" dirty="0" err="1">
                <a:solidFill>
                  <a:srgbClr val="FFFF99"/>
                </a:solidFill>
              </a:rPr>
              <a:t>Kleur</a:t>
            </a:r>
            <a:r>
              <a:rPr lang="en-US" dirty="0">
                <a:solidFill>
                  <a:srgbClr val="FFFF99"/>
                </a:solidFill>
              </a:rPr>
              <a:t> </a:t>
            </a:r>
            <a:r>
              <a:rPr lang="en-US" dirty="0" err="1">
                <a:solidFill>
                  <a:srgbClr val="FFFF99"/>
                </a:solidFill>
              </a:rPr>
              <a:t>Grijs</a:t>
            </a:r>
            <a:endParaRPr lang="en-US" dirty="0">
              <a:solidFill>
                <a:srgbClr val="FFFF99"/>
              </a:solidFill>
              <a:ea typeface="ＭＳ Ｐゴシック" pitchFamily="34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2120" y="2348880"/>
            <a:ext cx="2819400" cy="3197225"/>
          </a:xfrm>
        </p:spPr>
        <p:txBody>
          <a:bodyPr/>
          <a:lstStyle/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Verveling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Serieus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Geen</a:t>
            </a:r>
            <a:r>
              <a:rPr lang="en-US" dirty="0">
                <a:solidFill>
                  <a:srgbClr val="FFFFCC"/>
                </a:solidFill>
                <a:ea typeface="ＭＳ Ｐゴシック" pitchFamily="34" charset="-128"/>
              </a:rPr>
              <a:t> </a:t>
            </a:r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plezier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  <a:ea typeface="ＭＳ Ｐゴシック" pitchFamily="34" charset="-128"/>
              </a:rPr>
              <a:t>Depressief</a:t>
            </a:r>
            <a:endParaRPr lang="en-US" dirty="0">
              <a:solidFill>
                <a:srgbClr val="FFFFCC"/>
              </a:solidFill>
              <a:ea typeface="ＭＳ Ｐゴシック" pitchFamily="34" charset="-128"/>
            </a:endParaRPr>
          </a:p>
        </p:txBody>
      </p:sp>
      <p:pic>
        <p:nvPicPr>
          <p:cNvPr id="30723" name="Picture 1" descr="grey sky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492896"/>
            <a:ext cx="489585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ATION_ID" val="4070"/>
  <p:tag name="ART_ENCODE_TYPE" val="0"/>
  <p:tag name="ART_ENCODE_INDEX" val="1"/>
  <p:tag name="ARTICULATE_REFERENCE_TYPE_3" val="1"/>
  <p:tag name="ARTICULATE_REFERENCE_TITLE_3" val="3. The colour RED"/>
  <p:tag name="ARTICULATE_REFERENCE_3" val="D:\Documents\My Articulate Projects\CC module 1\Source files\word pdf documents\Manual Module 1 - Part2 RED.pdf"/>
  <p:tag name="PRESENTATION_PLAYLIST_5" val="louise3"/>
  <p:tag name="PRESENTATION_PLAYLIST_6" val="Michael Bubble"/>
  <p:tag name="ARTICULATE_AUDIO_TEMP" val="C:\Users\Jos\AppData\Local\Temp\articulate\presenter\ae\audio\20111025120932\"/>
  <p:tag name="ARTICULATE_REFERENCE_COUNT" val="2"/>
  <p:tag name="ARTICULATE_REFERENCE_TYPE_1" val="1"/>
  <p:tag name="ARTICULATE_REFERENCE_TITLE_1" val="The CC Companion Workbook"/>
  <p:tag name="ARTICULATE_REFERENCE_1" val="D:\Documents\My Articulate Projects\CC module 1\Source files\word pdf documents\CC companion book module 1.pdf"/>
  <p:tag name="ARTICULATE_REFERENCE_TYPE_2" val="1"/>
  <p:tag name="ARTICULATE_REFERENCE_TITLE_2" val="The manual section 2"/>
  <p:tag name="ARTICULATE_REFERENCE_2" val="D:\Documents\My Articulate Projects\CC module 1\Source files\Manuals\Manual Module 1 - grey.pdf"/>
  <p:tag name="PRESENTATION_PLAYLIST_COUNT" val="4"/>
  <p:tag name="PRESENTATION_PLAYLIST_1" val="no music"/>
  <p:tag name="PRESENTATION_PLAYLIST_2" val="bach2"/>
  <p:tag name="PRESENTATION_PLAYLIST_3" val="bach"/>
  <p:tag name="PRESENTATION_PLAYLIST_4" val="corporate"/>
  <p:tag name="PRESENTATION_PRESENTER_SLIDE_LEVEL" val="1"/>
  <p:tag name="ARTICULATE_PRESENTER_VERSION" val="6"/>
  <p:tag name="PUBLISH_TITLE" val="grey"/>
  <p:tag name="ARTICULATE_PUBLISH_PATH" val="D:\Documents\My Articulate Projects\CC module 1\Published output"/>
  <p:tag name="ARTICULATE_LOGO" val="CC logo.jpg"/>
  <p:tag name="ARTICULATE_PRESENTER" val="thelma van der werff"/>
  <p:tag name="ARTICULATE_PRESENTER_GUID" val="50550C838ACB"/>
  <p:tag name="ARTICULATE_LMS" val="0"/>
  <p:tag name="ARTICULATE_TEMPLATE" val="CC template module 1"/>
  <p:tag name="ARTICULATE_TEMPLATE_GUID" val="89070197-ecd3-49f4-90f9-3664d0d8ba7a"/>
  <p:tag name="LMS_PUBLISH" val="No"/>
  <p:tag name="PRESENTER_PREVIEW_MODE" val="0"/>
  <p:tag name="PRESENTER_PREVIEW_START" val="1"/>
  <p:tag name="PLAYERLOGOHEIGHT" val="68"/>
  <p:tag name="PLAYERLOGOWIDTH" val="322"/>
  <p:tag name="LAUNCHINNEWWINDOW" val="0"/>
  <p:tag name="LASTPUBLISHED" val="D:\Documents\My Articulate Projects\CC module 1\Published output\grey\player.html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0d352e79-bbb1-4400-8521-81014a70b7d5"/>
  <p:tag name="AUDIO_IMPORT" val="D:\Documents\My Articulate Projects\CC module 1\Source files\Audio\Colour presentations\grey\slide4.mp3"/>
  <p:tag name="AUDIO_ID" val="313"/>
  <p:tag name="ELAPSEDTIME" val="12.505"/>
  <p:tag name="ARTICULATE_TITLE_TAG" val="brain"/>
  <p:tag name="TIMELINE" val="6.3"/>
  <p:tag name="ANNOTATION_COUNT" val="0"/>
  <p:tag name="ARTICULATE_SLIDE_PAUSE" val="0"/>
  <p:tag name="ARTICULATE_NAV_LEVEL" val="1"/>
  <p:tag name="ARTICULATE_SLIDE_PRESENTER" val="thelma van der werff"/>
  <p:tag name="ARTICULATE_SLIDE_PRESENTER_GUID" val="50550C838ACB"/>
  <p:tag name="ARTICULATE_PLAYLIST" val="no music"/>
  <p:tag name="ARTICULATE_PLAYLIST_ID" val="0"/>
  <p:tag name="ARTICULATE_VIEW_MODE" val="1"/>
  <p:tag name="ARTICULATE_LOCK_SLIDE" val="0"/>
  <p:tag name="ARTICULATE_SLIDE_NAV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Jos\AppData\Local\Temp\articulate\presenter\imgtemp\4EcGapd8_files\slide0001_image001.jp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D:\Documents\My Articulate Projects\CC module 1\Source files\Audio\Colour presentations\grey\slide5.mp3"/>
  <p:tag name="AUDIO_ID" val="314"/>
  <p:tag name="ELAPSEDTIME" val="21.673"/>
  <p:tag name="ARTICULATE_TITLE_TAG" val="wisdom"/>
  <p:tag name="TIMELINE" val="2.2/10.5/18.2"/>
  <p:tag name="ANNOTATION_COUNT" val="0"/>
  <p:tag name="ARTICULATE_SLIDE_GUID" val="0d352e79-bbb1-4400-8521-81014a700314"/>
  <p:tag name="ARTICULATE_SLIDE_PAUSE" val="0"/>
  <p:tag name="ARTICULATE_NAV_LEVEL" val="1"/>
  <p:tag name="ARTICULATE_SLIDE_PRESENTER" val="thelma van der werff"/>
  <p:tag name="ARTICULATE_SLIDE_PRESENTER_GUID" val="50550C838ACB"/>
  <p:tag name="ARTICULATE_PLAYLIST" val="no music"/>
  <p:tag name="ARTICULATE_PLAYLIST_ID" val="0"/>
  <p:tag name="ARTICULATE_VIEW_MODE" val="1"/>
  <p:tag name="ARTICULATE_LOCK_SLIDE" val="0"/>
  <p:tag name="ARTICULATE_SLIDE_NAV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Jos\AppData\Local\Temp\articulate\presenter\imgtemp\t3tleVZv_files\slide0001_image001.jp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D:\Documents\My Articulate Projects\CC module 1\Source files\Audio\Colour presentations\grey\slide6.mp3"/>
  <p:tag name="AUDIO_ID" val="315"/>
  <p:tag name="ELAPSEDTIME" val="24.217"/>
  <p:tag name="ARTICULATE_TITLE_TAG" val="quality"/>
  <p:tag name="TIMELINE" val="1.9/5.2/13.8/16.5/21.3"/>
  <p:tag name="ANNOTATION_COUNT" val="0"/>
  <p:tag name="ARTICULATE_SLIDE_GUID" val="0d352e79-bbb1-4400-8521-81014a700315"/>
  <p:tag name="ARTICULATE_SLIDE_PAUSE" val="0"/>
  <p:tag name="ARTICULATE_NAV_LEVEL" val="1"/>
  <p:tag name="ARTICULATE_SLIDE_PRESENTER" val="thelma van der werff"/>
  <p:tag name="ARTICULATE_SLIDE_PRESENTER_GUID" val="50550C838ACB"/>
  <p:tag name="ARTICULATE_PLAYLIST" val="no music"/>
  <p:tag name="ARTICULATE_PLAYLIST_ID" val="0"/>
  <p:tag name="ARTICULATE_VIEW_MODE" val="1"/>
  <p:tag name="ARTICULATE_LOCK_SLIDE" val="0"/>
  <p:tag name="ARTICULATE_SLIDE_NAV" val="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Jos\AppData\Local\Temp\articulate\presenter\imgtemp\oappITQU_files\slide0001_image001.jp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D:\Documents\My Articulate Projects\CC module 1\Source files\Audio\Colour presentations\grey\slide7.mp3"/>
  <p:tag name="AUDIO_ID" val="316"/>
  <p:tag name="ELAPSEDTIME" val="32.305"/>
  <p:tag name="ARTICULATE_TITLE_TAG" val="expertise"/>
  <p:tag name="TIMELINE" val="2.4/8.6/23.4"/>
  <p:tag name="ANNOTATION_COUNT" val="0"/>
  <p:tag name="ARTICULATE_SLIDE_GUID" val="0d352e79-bbb1-4400-8521-81014a700316"/>
  <p:tag name="ARTICULATE_SLIDE_PAUSE" val="0"/>
  <p:tag name="ARTICULATE_NAV_LEVEL" val="1"/>
  <p:tag name="ARTICULATE_SLIDE_PRESENTER" val="thelma van der werff"/>
  <p:tag name="ARTICULATE_SLIDE_PRESENTER_GUID" val="50550C838ACB"/>
  <p:tag name="ARTICULATE_PLAYLIST" val="no music"/>
  <p:tag name="ARTICULATE_PLAYLIST_ID" val="0"/>
  <p:tag name="ARTICULATE_VIEW_MODE" val="1"/>
  <p:tag name="ARTICULATE_LOCK_SLIDE" val="0"/>
  <p:tag name="ARTICULATE_SLIDE_NAV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Jos\AppData\Local\Temp\articulate\presenter\imgtemp\ss4H1ajG_files\slide0001_image001.jp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D:\Documents\My Articulate Projects\CC module 1\Source files\Audio\Colour presentations\grey\slide8.mp3"/>
  <p:tag name="AUDIO_ID" val="317"/>
  <p:tag name="ELAPSEDTIME" val="19.585"/>
  <p:tag name="ARTICULATE_TITLE_TAG" val="timeless"/>
  <p:tag name="TIMELINE" val="2.6/8.9/11.5/15.5"/>
  <p:tag name="ANNOTATION_COUNT" val="0"/>
  <p:tag name="ARTICULATE_SLIDE_GUID" val="0d352e79-bbb1-4400-8521-81014a700317"/>
  <p:tag name="ARTICULATE_SLIDE_PAUSE" val="0"/>
  <p:tag name="ARTICULATE_NAV_LEVEL" val="1"/>
  <p:tag name="ARTICULATE_SLIDE_PRESENTER" val="thelma van der werff"/>
  <p:tag name="ARTICULATE_SLIDE_PRESENTER_GUID" val="50550C838ACB"/>
  <p:tag name="ARTICULATE_PLAYLIST" val="no music"/>
  <p:tag name="ARTICULATE_PLAYLIST_ID" val="0"/>
  <p:tag name="ARTICULATE_VIEW_MODE" val="1"/>
  <p:tag name="ARTICULATE_LOCK_SLIDE" val="0"/>
  <p:tag name="ARTICULATE_SLIDE_NAV" val="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Jos\AppData\Local\Temp\articulate\presenter\imgtemp\yOdpBGlQ_files\slide0001_image001.jp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D:\Documents\My Articulate Projects\CC module 1\Source files\Audio\Colour presentations\grey\slide9.mp3"/>
  <p:tag name="AUDIO_ID" val="318"/>
  <p:tag name="ELAPSEDTIME" val="12.817"/>
  <p:tag name="ARTICULATE_TITLE_TAG" val="depressed"/>
  <p:tag name="TIMELINE" val="3.6/8.2"/>
  <p:tag name="ANNOTATION_COUNT" val="0"/>
  <p:tag name="ARTICULATE_SLIDE_GUID" val="0d352e79-bbb1-4400-8521-81014a700318"/>
  <p:tag name="ARTICULATE_SLIDE_PAUSE" val="0"/>
  <p:tag name="ARTICULATE_NAV_LEVEL" val="1"/>
  <p:tag name="ARTICULATE_SLIDE_PRESENTER" val="thelma van der werff"/>
  <p:tag name="ARTICULATE_SLIDE_PRESENTER_GUID" val="50550C838ACB"/>
  <p:tag name="ARTICULATE_PLAYLIST" val="no music"/>
  <p:tag name="ARTICULATE_PLAYLIST_ID" val="0"/>
  <p:tag name="ARTICULATE_VIEW_MODE" val="1"/>
  <p:tag name="ARTICULATE_LOCK_SLIDE" val="0"/>
  <p:tag name="ARTICULATE_SLIDE_NAV" val="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Jos\AppData\Local\Temp\articulate\presenter\imgtemp\owFbR7jP_files\slide0001_image001.jp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D:\Documents\My Articulate Projects\CC module 1\Source files\Audio\Colour presentations\grey\slide10.mp3"/>
  <p:tag name="AUDIO_ID" val="319"/>
  <p:tag name="ELAPSEDTIME" val="13.777"/>
  <p:tag name="ARTICULATE_TITLE_TAG" val="unemotional"/>
  <p:tag name="TIMELINE" val="2.5/10.1"/>
  <p:tag name="ANNOTATION_COUNT" val="0"/>
  <p:tag name="ARTICULATE_SLIDE_GUID" val="0d352e79-bbb1-4400-8521-81014a700319"/>
  <p:tag name="ARTICULATE_SLIDE_PAUSE" val="0"/>
  <p:tag name="ARTICULATE_NAV_LEVEL" val="1"/>
  <p:tag name="ARTICULATE_SLIDE_PRESENTER" val="thelma van der werff"/>
  <p:tag name="ARTICULATE_SLIDE_PRESENTER_GUID" val="50550C838ACB"/>
  <p:tag name="ARTICULATE_PLAYLIST" val="no music"/>
  <p:tag name="ARTICULATE_PLAYLIST_ID" val="0"/>
  <p:tag name="ARTICULATE_VIEW_MODE" val="1"/>
  <p:tag name="ARTICULATE_LOCK_SLIDE" val="0"/>
  <p:tag name="ARTICULATE_SLIDE_NAV" val="1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Jos\AppData\Local\Temp\articulate\presenter\imgtemp\D1ZUdRY6_files\slide0001_image001.jp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bade3248-7650-472c-bb39-2c8a100cc493"/>
  <p:tag name="ARTICULATE_TITLE_TAG" val="Meditation"/>
  <p:tag name="AUDIO_IMPORT" val="D:\Documents\My Articulate Projects\CC module 1\Source files\Audio\Colour presentations\grey\Grey Meditation English Alison  FINAL 110 speed with Pauses.mp3"/>
  <p:tag name="AUDIO_ID" val="268"/>
  <p:tag name="ELAPSEDTIME" val="380.66"/>
  <p:tag name="ARTICULATE_SLIDE_PAUSE" val="0"/>
  <p:tag name="ARTICULATE_NAV_LEVEL" val="1"/>
  <p:tag name="ARTICULATE_SLIDE_PRESENTER" val="thelma van der werff"/>
  <p:tag name="ARTICULATE_SLIDE_PRESENTER_GUID" val="50550C838ACB"/>
  <p:tag name="ARTICULATE_PLAYLIST" val="no music"/>
  <p:tag name="ARTICULATE_PLAYLIST_ID" val="0"/>
  <p:tag name="ARTICULATE_VIEW_MODE" val="2"/>
  <p:tag name="ARTICULATE_LOCK_SLIDE" val="0"/>
  <p:tag name="ARTICULATE_SLIDE_NAV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0d352e79-bbb1-4400-8521-81014a700320"/>
  <p:tag name="ARTICULATE_SLIDE_PAUSE" val="0"/>
  <p:tag name="ARTICULATE_NAV_LEVEL" val="1"/>
  <p:tag name="ARTICULATE_SLIDE_PRESENTER" val="thelma van der werff"/>
  <p:tag name="ARTICULATE_SLIDE_PRESENTER_GUID" val="50550C838ACB"/>
  <p:tag name="ARTICULATE_PLAYLIST" val="no music"/>
  <p:tag name="ARTICULATE_PLAYLIST_ID" val="0"/>
  <p:tag name="ARTICULATE_VIEW_MODE" val="1"/>
  <p:tag name="ARTICULATE_LOCK_SLIDE" val="0"/>
  <p:tag name="AUDIO_IMPORT" val="D:\Documents\My Articulate Projects\CC module 1\Source files\Audio\Colour presentations\grey\slide11.mp3"/>
  <p:tag name="AUDIO_ID" val="320"/>
  <p:tag name="ELAPSEDTIME" val="67.729"/>
  <p:tag name="TIMELINE" val="15.5/18.0/25.2/30.9/51.6"/>
  <p:tag name="ANNOTATION_COUNT" val="0"/>
  <p:tag name="ARTICULATE_SLIDE_NAV" val="1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Jos\AppData\Local\Temp\articulate\presenter\imgtemp\eAK5lpZx_files\slide0001_image001.jp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D:\Documents\My Articulate Projects\CC module 1\Source files\Audio\Colour presentations\grey\slide12.mp3"/>
  <p:tag name="AUDIO_ID" val="321"/>
  <p:tag name="ELAPSEDTIME" val="30.961"/>
  <p:tag name="TIMELINE" val="3.6/27.6"/>
  <p:tag name="ANNOTATION_COUNT" val="0"/>
  <p:tag name="ARTICULATE_SLIDE_GUID" val="0d352e79-bbb1-4400-8521-81014a700321"/>
  <p:tag name="ARTICULATE_SLIDE_PAUSE" val="0"/>
  <p:tag name="ARTICULATE_NAV_LEVEL" val="1"/>
  <p:tag name="ARTICULATE_SLIDE_PRESENTER" val="thelma van der werff"/>
  <p:tag name="ARTICULATE_SLIDE_PRESENTER_GUID" val="50550C838ACB"/>
  <p:tag name="ARTICULATE_PLAYLIST" val="no music"/>
  <p:tag name="ARTICULATE_PLAYLIST_ID" val="0"/>
  <p:tag name="ARTICULATE_VIEW_MODE" val="1"/>
  <p:tag name="ARTICULATE_LOCK_SLIDE" val="0"/>
  <p:tag name="ARTICULATE_SLIDE_NAV" val="1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Jos\AppData\Local\Temp\articulate\presenter\imgtemp\Yl6dy5by_files\slide0001_image001.jp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199f3238-ecae-4d61-a07f-192a76a1a17b"/>
  <p:tag name="AUDIO_IMPORT" val="D:\Documents\My Articulate Projects\CC module 1\Source files\Audio\Colour presentations\grey\slide14.mp3"/>
  <p:tag name="AUDIO_ID" val="323"/>
  <p:tag name="ELAPSEDTIME" val="26.905"/>
  <p:tag name="TIMELINE" val="8.1"/>
  <p:tag name="ANNOTATION_COUNT" val="0"/>
  <p:tag name="ARTICULATE_TITLE_TAG" val="Visiualisation"/>
  <p:tag name="ARTICULATE_SLIDE_PAUSE" val="0"/>
  <p:tag name="ARTICULATE_NAV_LEVEL" val="1"/>
  <p:tag name="ARTICULATE_SLIDE_PRESENTER" val="thelma van der werff"/>
  <p:tag name="ARTICULATE_SLIDE_PRESENTER_GUID" val="50550C838ACB"/>
  <p:tag name="ARTICULATE_PLAYLIST" val="bach"/>
  <p:tag name="ARTICULATE_PLAYLIST_ID" val="2"/>
  <p:tag name="ARTICULATE_VIEW_MODE" val="1"/>
  <p:tag name="ARTICULATE_LOCK_SLIDE" val="0"/>
  <p:tag name="ARTICULATE_SLIDE_NAV" val="1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Jos\AppData\Local\Temp\articulate\presenter\imgtemp\9H3jRyWy_files\slide0001_image001.emz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5" val="8226"/>
  <p:tag name="BULLET_1" val="8226"/>
  <p:tag name="BULLET_2" val="8226"/>
  <p:tag name="BULLET_3" val="8226"/>
  <p:tag name="BULLET_4" val="8226"/>
  <p:tag name="MARGIN_1" val="0"/>
  <p:tag name="MARGIN_2" val="36"/>
  <p:tag name="MARGIN_3" val="72"/>
  <p:tag name="MARGIN_4" val="108"/>
  <p:tag name="MARGIN_5" val="144"/>
  <p:tag name="FONT_SIZE" val="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Jos\AppData\Local\Temp\articulate\presenter\imgtemp\t1PPe8KF_files\slide0001_image001.jp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Jos\AppData\Local\Temp\articulate\presenter\imgtemp\gIFYmZ1a_files\slide0001_image001.jp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b90e8d32-ba43-4024-877c-4b08802b7792"/>
  <p:tag name="ANNOTATION_COUNT" val="0"/>
  <p:tag name="TIMELINE" val="24.10/30.10/0.00"/>
  <p:tag name="AUDIO_IMPORT" val="D:\Documents\My Articulate Projects\CC module 1\Source files\Audio\Colour presentations\aGENERAL\homework.mp3"/>
  <p:tag name="AUDIO_ID" val="269"/>
  <p:tag name="ELAPSEDTIME" val="42.073"/>
  <p:tag name="ARTICULATE_TITLE_TAG" val="Homework:"/>
  <p:tag name="ARTICULATE_SLIDE_PAUSE" val="1"/>
  <p:tag name="ARTICULATE_NAV_LEVEL" val="1"/>
  <p:tag name="ARTICULATE_SLIDE_PRESENTER" val="Thelma van der Werff"/>
  <p:tag name="ARTICULATE_SLIDE_PRESENTER_GUID" val="AC8AA0E2802E"/>
  <p:tag name="ARTICULATE_PLAYLIST" val="bach2"/>
  <p:tag name="ARTICULATE_PLAYLIST_ID" val="1"/>
  <p:tag name="ARTICULATE_VIEW_MODE" val="0"/>
  <p:tag name="ARTICULATE_LOCK_SLIDE" val="0"/>
  <p:tag name="ARTICULATE_SLIDE_NAV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0" val="8226"/>
  <p:tag name="BULLET_11" val="8226"/>
  <p:tag name="BULLET_12" val="8226"/>
  <p:tag name="BULLET_13" val="8226"/>
  <p:tag name="BULLET_14" val="8226"/>
  <p:tag name="BULLET_15" val="8226"/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BULLET_8" val="8226"/>
  <p:tag name="BULLET_9" val="8226"/>
  <p:tag name="MARGIN_1" val="0"/>
  <p:tag name="MARGIN_2" val="36"/>
  <p:tag name="MARGIN_3" val="72"/>
  <p:tag name="MARGIN_4" val="108"/>
  <p:tag name="MARGIN_5" val="144"/>
  <p:tag name="FONT_SIZE" val="1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750d7628-d4bd-4f26-9adc-69498a7e14d5"/>
  <p:tag name="AUDIO_IMPORT" val="D:\Documents\My Articulate Projects\CC module 1\Source files\Audio\Colour presentations\aGENERAL\presentation start.mp3"/>
  <p:tag name="AUDIO_ID" val="276"/>
  <p:tag name="ELAPSEDTIME" val="19.969"/>
  <p:tag name="ARTICULATE_TITLE_TAG" val="The Presentation"/>
  <p:tag name="ARTICULATE_SLIDE_PAUSE" val="0"/>
  <p:tag name="ARTICULATE_NAV_LEVEL" val="1"/>
  <p:tag name="ARTICULATE_SLIDE_PRESENTER" val="thelma van der werff"/>
  <p:tag name="ARTICULATE_SLIDE_PRESENTER_GUID" val="50550C838ACB"/>
  <p:tag name="ARTICULATE_PLAYLIST" val="no music"/>
  <p:tag name="ARTICULATE_PLAYLIST_ID" val="0"/>
  <p:tag name="ARTICULATE_VIEW_MODE" val="1"/>
  <p:tag name="ARTICULATE_LOCK_SLIDE" val="0"/>
  <p:tag name="ARTICULATE_SLIDE_NAV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8527</TotalTime>
  <Words>772</Words>
  <Application>Microsoft Macintosh PowerPoint</Application>
  <PresentationFormat>On-screen Show (4:3)</PresentationFormat>
  <Paragraphs>96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Meditatie</vt:lpstr>
      <vt:lpstr>Notities:</vt:lpstr>
      <vt:lpstr>De Kleur Grijs</vt:lpstr>
      <vt:lpstr>De Kleur Grijs</vt:lpstr>
      <vt:lpstr>De Kleur Grijs</vt:lpstr>
      <vt:lpstr>De Kleur Grijs</vt:lpstr>
      <vt:lpstr>De Kleur Grijs</vt:lpstr>
      <vt:lpstr>De Kleur Grijs</vt:lpstr>
      <vt:lpstr>De Kleur Grijs</vt:lpstr>
      <vt:lpstr>De Kleur Grijs</vt:lpstr>
      <vt:lpstr> Grijs persoonlijkheid</vt:lpstr>
      <vt:lpstr> Grijs in marketing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slide</dc:title>
  <dc:creator>Jos van der werff</dc:creator>
  <cp:lastModifiedBy>Thelma van der Werff</cp:lastModifiedBy>
  <cp:revision>524</cp:revision>
  <dcterms:created xsi:type="dcterms:W3CDTF">2011-03-24T22:59:10Z</dcterms:created>
  <dcterms:modified xsi:type="dcterms:W3CDTF">2019-05-22T02:56:47Z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CC module 1 - prototype</vt:lpwstr>
  </property>
  <property fmtid="{D5CDD505-2E9C-101B-9397-08002B2CF9AE}" pid="4" name="ArticulateGUID">
    <vt:lpwstr>FF585D74-0E71-45E8-B19E-6582AC6F90EA</vt:lpwstr>
  </property>
  <property fmtid="{D5CDD505-2E9C-101B-9397-08002B2CF9AE}" pid="5" name="ArticulateProjectFull">
    <vt:lpwstr>D:\Documents\My Articulate Projects\CC module 1\Source files\PPT files\grey.ppta</vt:lpwstr>
  </property>
</Properties>
</file>