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7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8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9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0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1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324" r:id="rId3"/>
    <p:sldId id="276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mePqIAB1v17mvfrmHxgyQg==" hashData="PnKwxVWvJQGT22E6wncY9pLfp4E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78" autoAdjust="0"/>
    <p:restoredTop sz="56346" autoAdjust="0"/>
  </p:normalViewPr>
  <p:slideViewPr>
    <p:cSldViewPr>
      <p:cViewPr varScale="1">
        <p:scale>
          <a:sx n="51" d="100"/>
          <a:sy n="51" d="100"/>
        </p:scale>
        <p:origin x="232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55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2B4F7C-8AB6-42E4-A5A0-2B412FB036FA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0C2F2B-69A3-463B-9A19-41DDDAFC8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35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7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5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9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6D2E7F-B683-4BD8-821F-47BA4BCB632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7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9BF79-D46C-4EFA-AC69-7E26B8D04118}" type="slidenum">
              <a:rPr lang="en-US"/>
              <a:pPr/>
              <a:t>10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Warm</a:t>
            </a:r>
            <a:r>
              <a:rPr lang="nl-NL" dirty="0">
                <a:solidFill>
                  <a:srgbClr val="404040"/>
                </a:solidFill>
                <a:latin typeface="Verdana" pitchFamily="1" charset="0"/>
              </a:rPr>
              <a:t>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vrolijk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persoonlijkhe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den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met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optimistische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kijk op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leven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kunnen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rationeel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helder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denken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Ze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hebben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onderzoekende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geest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geïnteresseerd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in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meer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kennis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/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studie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willen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graag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mentaal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gestimuleerd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worden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Ruim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van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geest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intelligent.</a:t>
            </a:r>
          </a:p>
          <a:p>
            <a:pPr algn="just">
              <a:lnSpc>
                <a:spcPct val="120000"/>
              </a:lnSpc>
            </a:pP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hebben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orderlijk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positief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leven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nodig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goed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in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overbrengen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van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kennis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,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omdat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alles in hun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hoofd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haarfijn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op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rijtje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hebben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Daardoor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ook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zelfverzekerd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zeker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het over hun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manier van denken gaat.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Vind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en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leven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interessant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wil</a:t>
            </a:r>
            <a:r>
              <a:rPr lang="nl-NL" baseline="0" dirty="0" err="1">
                <a:solidFill>
                  <a:srgbClr val="404040"/>
                </a:solidFill>
                <a:latin typeface="Verdana" pitchFamily="1" charset="0"/>
              </a:rPr>
              <a:t>len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graag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actief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betrokken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. Ze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om die reden dan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ook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mensen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die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anderen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inspireren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stimuleren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vaak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emotioneel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gelukkig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stabiel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hun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gevoel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van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voldaanheid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geeft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Hebben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over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algemeen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vrolijke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opgewekte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houding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</a:t>
            </a:r>
            <a:endParaRPr lang="en-AU" dirty="0">
              <a:latin typeface="Times New Roman" pitchFamily="1" charset="0"/>
            </a:endParaRPr>
          </a:p>
          <a:p>
            <a:pPr algn="just">
              <a:lnSpc>
                <a:spcPct val="120000"/>
              </a:lnSpc>
            </a:pPr>
            <a:endParaRPr lang="en-US" dirty="0">
              <a:solidFill>
                <a:srgbClr val="404040"/>
              </a:solidFill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420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81435-D13F-464B-8FBA-F3C09CFBB475}" type="slidenum">
              <a:rPr lang="en-US"/>
              <a:pPr/>
              <a:t>11</a:t>
            </a:fld>
            <a:endParaRPr lang="en-US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Geel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voedsel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helpt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met het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loslaten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van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afvalstoffen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van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de lever en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 het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verteringssysteem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. Het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heeft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daarom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reinigende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werking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vooral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op de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huid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kan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ook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gewichtsverlies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stimuleren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heeft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laxerende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werking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Stimuleert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ons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mentaal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verbetert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concentratie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</a:t>
            </a:r>
            <a:endParaRPr lang="en-US" dirty="0">
              <a:solidFill>
                <a:srgbClr val="404040"/>
              </a:solidFill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251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F15D90-6B94-41B0-91DF-2DF0EDD1181C}" type="slidenum">
              <a:rPr lang="en-US"/>
              <a:pPr/>
              <a:t>12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Geel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is de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kleur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van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optimisme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creativiteit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Geel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representeert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zonneschijn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vrolijkheid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geluk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lachen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McDonalds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weet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dit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gebruikt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het in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hun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logo. </a:t>
            </a:r>
          </a:p>
          <a:p>
            <a:pPr>
              <a:lnSpc>
                <a:spcPct val="120000"/>
              </a:lnSpc>
            </a:pP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valt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erg op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wordt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gebruikt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door ambulances,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markeerstiften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kaart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met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voetbal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gids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etc.</a:t>
            </a:r>
          </a:p>
          <a:p>
            <a:pPr>
              <a:lnSpc>
                <a:spcPct val="120000"/>
              </a:lnSpc>
            </a:pP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vlag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bij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autoracen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geeft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men op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moet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passen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wilt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produkt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opvalt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op de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schappen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gebruik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verpakking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of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belettering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Geel is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ook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de kleur van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studie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concentratie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iets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moet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herinneren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gebruik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papier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Advocaten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gebruiken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vaak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notitieblok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et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ook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veel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verkoopborden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of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verkeersborden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men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wil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dat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iets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opvalt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natuurlijk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zijn de gele Post-It stickers heel herkenbaar!</a:t>
            </a:r>
            <a:endParaRPr lang="en-US" dirty="0">
              <a:latin typeface="Times New Roman" pitchFamily="1" charset="0"/>
            </a:endParaRPr>
          </a:p>
          <a:p>
            <a:pPr algn="just">
              <a:lnSpc>
                <a:spcPct val="120000"/>
              </a:lnSpc>
            </a:pPr>
            <a:endParaRPr lang="en-US" dirty="0">
              <a:solidFill>
                <a:srgbClr val="404040"/>
              </a:solidFill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817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Stel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vrouw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gele</a:t>
            </a:r>
            <a:r>
              <a:rPr lang="en-US" dirty="0"/>
              <a:t> </a:t>
            </a:r>
            <a:r>
              <a:rPr lang="en-US" dirty="0" err="1"/>
              <a:t>jurk</a:t>
            </a:r>
            <a:r>
              <a:rPr lang="en-US" baseline="0" dirty="0"/>
              <a:t> met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zonnebloem</a:t>
            </a:r>
            <a:r>
              <a:rPr lang="en-US" baseline="0" dirty="0"/>
              <a:t> </a:t>
            </a:r>
            <a:r>
              <a:rPr lang="en-US" baseline="0" dirty="0" err="1"/>
              <a:t>erop</a:t>
            </a:r>
            <a:r>
              <a:rPr lang="en-US" baseline="0" dirty="0"/>
              <a:t>.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staat</a:t>
            </a:r>
            <a:r>
              <a:rPr lang="en-US" baseline="0" dirty="0"/>
              <a:t> op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stapel</a:t>
            </a:r>
            <a:r>
              <a:rPr lang="en-US" baseline="0" dirty="0"/>
              <a:t> </a:t>
            </a:r>
            <a:r>
              <a:rPr lang="en-US" baseline="0" dirty="0" err="1"/>
              <a:t>boeken</a:t>
            </a:r>
            <a:r>
              <a:rPr lang="en-US" baseline="0" dirty="0"/>
              <a:t>. In </a:t>
            </a:r>
            <a:r>
              <a:rPr lang="en-US" baseline="0" dirty="0" err="1"/>
              <a:t>haar</a:t>
            </a:r>
            <a:r>
              <a:rPr lang="en-US" baseline="0" dirty="0"/>
              <a:t> </a:t>
            </a:r>
            <a:r>
              <a:rPr lang="en-US" baseline="0" dirty="0" err="1"/>
              <a:t>ene</a:t>
            </a:r>
            <a:r>
              <a:rPr lang="en-US" baseline="0" dirty="0"/>
              <a:t> hand </a:t>
            </a:r>
            <a:r>
              <a:rPr lang="en-US" baseline="0" dirty="0" err="1"/>
              <a:t>houdt</a:t>
            </a:r>
            <a:r>
              <a:rPr lang="en-US" baseline="0" dirty="0"/>
              <a:t> </a:t>
            </a:r>
            <a:r>
              <a:rPr lang="en-US" baseline="0" dirty="0" err="1"/>
              <a:t>ze</a:t>
            </a:r>
            <a:r>
              <a:rPr lang="en-US" baseline="0" dirty="0"/>
              <a:t> de </a:t>
            </a:r>
            <a:r>
              <a:rPr lang="en-US" baseline="0" dirty="0" err="1"/>
              <a:t>zon</a:t>
            </a:r>
            <a:r>
              <a:rPr lang="en-US" baseline="0" dirty="0"/>
              <a:t> vast en op </a:t>
            </a:r>
            <a:r>
              <a:rPr lang="en-US" baseline="0" dirty="0" err="1"/>
              <a:t>een</a:t>
            </a:r>
            <a:r>
              <a:rPr lang="en-US" baseline="0" dirty="0"/>
              <a:t> van de </a:t>
            </a:r>
            <a:r>
              <a:rPr lang="en-US" baseline="0" dirty="0" err="1"/>
              <a:t>zonnestralen</a:t>
            </a:r>
            <a:r>
              <a:rPr lang="en-US" baseline="0" dirty="0"/>
              <a:t> </a:t>
            </a:r>
            <a:r>
              <a:rPr lang="en-US" baseline="0" dirty="0" err="1"/>
              <a:t>straalt</a:t>
            </a:r>
            <a:r>
              <a:rPr lang="en-US" baseline="0" dirty="0"/>
              <a:t> </a:t>
            </a:r>
            <a:r>
              <a:rPr lang="en-US" baseline="0" dirty="0" err="1"/>
              <a:t>staat</a:t>
            </a:r>
            <a:r>
              <a:rPr lang="en-US" baseline="0" dirty="0"/>
              <a:t> focus en het </a:t>
            </a:r>
            <a:r>
              <a:rPr lang="en-US" baseline="0" dirty="0" err="1"/>
              <a:t>gaat</a:t>
            </a:r>
            <a:r>
              <a:rPr lang="en-US" baseline="0" dirty="0"/>
              <a:t> </a:t>
            </a:r>
            <a:r>
              <a:rPr lang="en-US" baseline="0" dirty="0" err="1"/>
              <a:t>naar</a:t>
            </a:r>
            <a:r>
              <a:rPr lang="en-US" baseline="0" dirty="0"/>
              <a:t> </a:t>
            </a:r>
            <a:r>
              <a:rPr lang="en-US" baseline="0" dirty="0" err="1"/>
              <a:t>haar</a:t>
            </a:r>
            <a:r>
              <a:rPr lang="en-US" baseline="0" dirty="0"/>
              <a:t> </a:t>
            </a:r>
            <a:r>
              <a:rPr lang="en-US" baseline="0" dirty="0" err="1"/>
              <a:t>hoofd</a:t>
            </a:r>
            <a:r>
              <a:rPr lang="en-US" baseline="0" dirty="0"/>
              <a:t> toe. In </a:t>
            </a:r>
            <a:r>
              <a:rPr lang="en-US" baseline="0" dirty="0" err="1"/>
              <a:t>haar</a:t>
            </a:r>
            <a:r>
              <a:rPr lang="en-US" baseline="0" dirty="0"/>
              <a:t> </a:t>
            </a:r>
            <a:r>
              <a:rPr lang="en-US" baseline="0" dirty="0" err="1"/>
              <a:t>andere</a:t>
            </a:r>
            <a:r>
              <a:rPr lang="en-US" baseline="0" dirty="0"/>
              <a:t> hand </a:t>
            </a:r>
            <a:r>
              <a:rPr lang="en-US" baseline="0" dirty="0" err="1"/>
              <a:t>houdt</a:t>
            </a:r>
            <a:r>
              <a:rPr lang="en-US" baseline="0" dirty="0"/>
              <a:t>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po</a:t>
            </a:r>
            <a:r>
              <a:rPr lang="en-US" baseline="0" dirty="0"/>
              <a:t> vast. Op de </a:t>
            </a:r>
            <a:r>
              <a:rPr lang="en-US" baseline="0" dirty="0" err="1"/>
              <a:t>tafel</a:t>
            </a:r>
            <a:r>
              <a:rPr lang="en-US" baseline="0" dirty="0"/>
              <a:t> </a:t>
            </a:r>
            <a:r>
              <a:rPr lang="en-US" baseline="0" dirty="0" err="1"/>
              <a:t>naast</a:t>
            </a:r>
            <a:r>
              <a:rPr lang="en-US" baseline="0" dirty="0"/>
              <a:t> </a:t>
            </a:r>
            <a:r>
              <a:rPr lang="en-US" baseline="0" dirty="0" err="1"/>
              <a:t>haar</a:t>
            </a:r>
            <a:r>
              <a:rPr lang="en-US" baseline="0" dirty="0"/>
              <a:t> </a:t>
            </a:r>
            <a:r>
              <a:rPr lang="en-US" baseline="0" dirty="0" err="1"/>
              <a:t>staat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schaal</a:t>
            </a:r>
            <a:r>
              <a:rPr lang="en-US" baseline="0" dirty="0"/>
              <a:t> met </a:t>
            </a:r>
            <a:r>
              <a:rPr lang="en-US" baseline="0" dirty="0" err="1"/>
              <a:t>gele</a:t>
            </a:r>
            <a:r>
              <a:rPr lang="en-US" baseline="0" dirty="0"/>
              <a:t> </a:t>
            </a:r>
            <a:r>
              <a:rPr lang="en-US" baseline="0" dirty="0" err="1"/>
              <a:t>bananen</a:t>
            </a:r>
            <a:r>
              <a:rPr lang="en-US" baseline="0" dirty="0"/>
              <a:t> en </a:t>
            </a:r>
            <a:r>
              <a:rPr lang="en-US" baseline="0" dirty="0" err="1"/>
              <a:t>geel</a:t>
            </a:r>
            <a:r>
              <a:rPr lang="en-US" baseline="0"/>
              <a:t> fruit.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0C2F2B-69A3-463B-9A19-41DDDAFC893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05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en-US" dirty="0" err="1">
                <a:ea typeface="Times New Roman" pitchFamily="18" charset="0"/>
                <a:cs typeface="Calibri" pitchFamily="34" charset="0"/>
              </a:rPr>
              <a:t>Laat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de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cursisten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hun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ervaringen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gedurende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deze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meditatie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opschrijven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Tevens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kun je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vragen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om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op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te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schrijven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waaraan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ze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deze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kleur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relateren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of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waaraan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deze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kleur hun</a:t>
            </a:r>
            <a:r>
              <a:rPr lang="nl-NL" baseline="0" dirty="0">
                <a:ea typeface="Times New Roman" pitchFamily="18" charset="0"/>
                <a:cs typeface="Calibri" pitchFamily="34" charset="0"/>
              </a:rPr>
              <a:t> doet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denken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.</a:t>
            </a: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endParaRPr lang="en-US" baseline="0" dirty="0">
              <a:ea typeface="Times New Roman" pitchFamily="18" charset="0"/>
              <a:cs typeface="Calibri" pitchFamily="34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Indien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gewenst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nl-NL" baseline="0" dirty="0">
                <a:ea typeface="Times New Roman" pitchFamily="18" charset="0"/>
                <a:cs typeface="Calibri" pitchFamily="34" charset="0"/>
              </a:rPr>
              <a:t>kunnen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de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ervaringen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gedurende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de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meditaties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met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elkaar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gedeeld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 </a:t>
            </a:r>
            <a:r>
              <a:rPr lang="en-US" baseline="0" dirty="0" err="1">
                <a:ea typeface="Times New Roman" pitchFamily="18" charset="0"/>
                <a:cs typeface="Calibri" pitchFamily="34" charset="0"/>
              </a:rPr>
              <a:t>worden</a:t>
            </a:r>
            <a:r>
              <a:rPr lang="en-US" baseline="0" dirty="0">
                <a:ea typeface="Times New Roman" pitchFamily="18" charset="0"/>
                <a:cs typeface="Calibri" pitchFamily="34" charset="0"/>
              </a:rPr>
              <a:t>.</a:t>
            </a:r>
            <a:endParaRPr lang="en-US" dirty="0">
              <a:ea typeface="Times New Roman" pitchFamily="18" charset="0"/>
              <a:cs typeface="Calibri" pitchFamily="34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</a:pPr>
            <a:endParaRPr lang="en-US" dirty="0">
              <a:solidFill>
                <a:srgbClr val="000000"/>
              </a:solidFill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FFD0C4-5AA3-477C-A5EA-144BC569D48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79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AECCC8-F461-4F09-BA81-DECCD2165F5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2AD4D8-C6C3-414B-A4CE-F27EB4DD1EA6}" type="slidenum">
              <a:rPr lang="en-US"/>
              <a:pPr/>
              <a:t>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Geel de kleur van de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zon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, het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geeft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vreugde</a:t>
            </a:r>
            <a:r>
              <a:rPr lang="nl-NL" dirty="0">
                <a:solidFill>
                  <a:srgbClr val="404040"/>
                </a:solidFill>
                <a:latin typeface="Verdana" pitchFamily="1" charset="0"/>
              </a:rPr>
              <a:t>,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gevoel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van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geluk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vrolijkheid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zon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schijnt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voelen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we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ons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gelukkiger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optimistischer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bekijken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we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leven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van de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zonnige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kant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Geel is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vrolijke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,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optimistische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kleur.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geeft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heldere gedachten,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zodat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zonder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angst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leven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tegemoet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ziet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Geel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geeft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gevoel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van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zelfvertrouwen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omdat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het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aandacht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vraagt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je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door deze kleur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op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valt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zelfvertrouwen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hebt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dan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vind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deze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aandacht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prettig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en k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helder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duidelijk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mening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uitdragen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17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580A5-F77B-40EF-8468-C6D81F5E4855}" type="slidenum">
              <a:rPr lang="en-US"/>
              <a:pPr/>
              <a:t>5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De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zon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kan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letterlijk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alles in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helder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daglicht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zetten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geel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is de kleur die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helderheid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,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duidelijkheid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geeft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Geel geeft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inzicht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in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wie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we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waarom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we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hier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zijn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ons doel in het leven is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endParaRPr lang="nl-NL" baseline="0" dirty="0">
              <a:solidFill>
                <a:srgbClr val="404040"/>
              </a:solidFill>
              <a:latin typeface="Verdana" pitchFamily="1" charset="0"/>
            </a:endParaRPr>
          </a:p>
          <a:p>
            <a:pPr algn="just">
              <a:lnSpc>
                <a:spcPct val="120000"/>
              </a:lnSpc>
            </a:pP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Wie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zijn we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individu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785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A687E2-DA7D-4133-A982-42D9805B0618}" type="slidenum">
              <a:rPr lang="en-US"/>
              <a:pPr/>
              <a:t>6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Geel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kan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ons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mentaal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stimuleren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, het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geeft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mogelijkheid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om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dirty="0" err="1">
                <a:solidFill>
                  <a:srgbClr val="404040"/>
                </a:solidFill>
                <a:latin typeface="Verdana" pitchFamily="1" charset="0"/>
              </a:rPr>
              <a:t>gefocused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geconcentreerd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te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werken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Daarom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gebruiken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we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stiften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borden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om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mentaal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alert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te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schoolbussen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geven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 aan: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pas op.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alles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is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valt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goed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op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vraagt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aandacht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</a:t>
            </a:r>
            <a:endParaRPr lang="en-US" dirty="0">
              <a:solidFill>
                <a:srgbClr val="404040"/>
              </a:solidFill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26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FB1591-8B63-4AFF-AC02-265DE8B2C4AB}" type="slidenum">
              <a:rPr lang="en-US"/>
              <a:pPr/>
              <a:t>7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NZ" dirty="0">
                <a:solidFill>
                  <a:srgbClr val="404040"/>
                </a:solidFill>
                <a:latin typeface="Verdana" pitchFamily="1" charset="0"/>
              </a:rPr>
              <a:t>Geel is ook de kleur van studie, kennis vergaren en mentaal</a:t>
            </a:r>
            <a:r>
              <a:rPr lang="en-NZ" baseline="0" dirty="0">
                <a:solidFill>
                  <a:srgbClr val="404040"/>
                </a:solidFill>
                <a:latin typeface="Verdana" pitchFamily="1" charset="0"/>
              </a:rPr>
              <a:t> a</a:t>
            </a:r>
            <a:r>
              <a:rPr lang="nl-NL" baseline="0" dirty="0" err="1">
                <a:solidFill>
                  <a:srgbClr val="404040"/>
                </a:solidFill>
                <a:latin typeface="Verdana" pitchFamily="1" charset="0"/>
              </a:rPr>
              <a:t>ctief</a:t>
            </a:r>
            <a:r>
              <a:rPr lang="en-NZ" baseline="0" dirty="0">
                <a:solidFill>
                  <a:srgbClr val="404040"/>
                </a:solidFill>
                <a:latin typeface="Verdana" pitchFamily="1" charset="0"/>
              </a:rPr>
              <a:t> zijn. Geel helpt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bij</a:t>
            </a:r>
            <a:r>
              <a:rPr lang="en-NZ" baseline="0" dirty="0">
                <a:solidFill>
                  <a:srgbClr val="404040"/>
                </a:solidFill>
                <a:latin typeface="Verdana" pitchFamily="1" charset="0"/>
              </a:rPr>
              <a:t> focus en concentratie.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Geel stimuleert het</a:t>
            </a:r>
            <a:r>
              <a:rPr lang="en-NZ" baseline="0" dirty="0">
                <a:solidFill>
                  <a:srgbClr val="404040"/>
                </a:solidFill>
                <a:latin typeface="Verdana" pitchFamily="1" charset="0"/>
              </a:rPr>
              <a:t> logisch denken en kan zelfvertrouwen ver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groten. Het zorgt voor</a:t>
            </a:r>
            <a:r>
              <a:rPr lang="en-NZ" baseline="0" dirty="0">
                <a:solidFill>
                  <a:srgbClr val="404040"/>
                </a:solidFill>
                <a:latin typeface="Verdana" pitchFamily="1" charset="0"/>
              </a:rPr>
              <a:t> een optimistische kijk op het leven. Geel helpt je helder te denken en het voedt je zenuwsysteem.</a:t>
            </a:r>
            <a:endParaRPr lang="en-US" dirty="0">
              <a:solidFill>
                <a:srgbClr val="404040"/>
              </a:solidFill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801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DF98B-C1FC-4FF4-86C4-F088887CE1C6}" type="slidenum">
              <a:rPr lang="en-US"/>
              <a:pPr/>
              <a:t>8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Geel </a:t>
            </a: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helpt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bij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focus 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concentratie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houdt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ons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wakker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stimuleert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onze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psyche.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Goede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kleur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voor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scholen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bibliotheken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mensen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in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eens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worden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aangetrokken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door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geel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,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dan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kan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teken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zijn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dat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nieuwe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studie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gaan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beginnen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of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 zich 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nieuwe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vaardigheid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eigen willen maken,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of dat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hun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angsten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overwinnen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omdat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helderheid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duidelijkheid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hebben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over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ze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willen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gaan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doen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De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geur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van citroen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heeft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stimulerende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werking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voor de geest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maakt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alert.</a:t>
            </a:r>
            <a:endParaRPr lang="en-US" dirty="0">
              <a:solidFill>
                <a:srgbClr val="404040"/>
              </a:solidFill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814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36578-FD27-4BE8-AAEA-24545C84B92D}" type="slidenum">
              <a:rPr lang="en-US"/>
              <a:pPr/>
              <a:t>9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US" dirty="0" err="1">
                <a:solidFill>
                  <a:srgbClr val="404040"/>
                </a:solidFill>
                <a:latin typeface="Verdana" pitchFamily="1" charset="0"/>
              </a:rPr>
              <a:t>Als</a:t>
            </a:r>
            <a:r>
              <a:rPr lang="en-US" dirty="0">
                <a:solidFill>
                  <a:srgbClr val="404040"/>
                </a:solidFill>
                <a:latin typeface="Verdana" pitchFamily="1" charset="0"/>
              </a:rPr>
              <a:t> je in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balans 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bent met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dan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kan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makkelijker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geluk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accepteren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in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leven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Je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kan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vreugde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voelen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waardering hebben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voor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eenvoudige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gebeurtenissen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 Je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hebt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dan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een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duidelijk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 doel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beeld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voor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ogen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van wat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je wilt in het </a:t>
            </a:r>
            <a:r>
              <a:rPr lang="en-US" baseline="0" dirty="0" err="1">
                <a:solidFill>
                  <a:srgbClr val="404040"/>
                </a:solidFill>
                <a:latin typeface="Verdana" pitchFamily="1" charset="0"/>
              </a:rPr>
              <a:t>leven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 en hoe</a:t>
            </a:r>
            <a:r>
              <a:rPr lang="nl-NL" baseline="0" dirty="0">
                <a:solidFill>
                  <a:srgbClr val="404040"/>
                </a:solidFill>
                <a:latin typeface="Verdana" pitchFamily="1" charset="0"/>
              </a:rPr>
              <a:t> je verder wilt gaan</a:t>
            </a:r>
            <a:r>
              <a:rPr lang="en-US" baseline="0" dirty="0">
                <a:solidFill>
                  <a:srgbClr val="404040"/>
                </a:solidFill>
                <a:latin typeface="Verdana" pitchFamily="1" charset="0"/>
              </a:rPr>
              <a:t>.</a:t>
            </a:r>
            <a:endParaRPr lang="en-US" dirty="0">
              <a:solidFill>
                <a:srgbClr val="404040"/>
              </a:solidFill>
              <a:latin typeface="Verdana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89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F1C59-5D46-42C7-9555-9D6F45118392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580E2-4800-4A54-B1C5-132ED88AB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965D1-F10B-4298-9945-5BBC0F80C7C3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1A567-2C83-402D-842B-A12B7B3E7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0860-CE61-4A32-9A8A-7E2670748C9C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4BDA2-D62B-49A1-A723-E0DB34B4A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04F1-5111-4CAE-851D-A04C17394932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35240-8BA9-4132-8FAF-70873B99D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E2391-5DF7-44B9-8438-01CED43B5DB4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B9E39-8071-4ABC-A8F4-BE0F2C510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01676-2D97-4701-A042-16C580FB096A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0A759-493D-48A1-89A8-2D076ED20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CBA9C-C8B9-430A-9322-28DC1C10E56C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4B8B-413A-4AF2-82BD-B119952B2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73E4A-A793-4EBC-82D4-A06C897FBD33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9A98C-EE62-415D-8E54-251706EE9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823A9-675C-431A-8818-00B07E855FB1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14B19-92F1-44E8-B580-B59D33C6E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0C289-92AC-4EA3-BC68-F4FA2B220CA7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7825C-BFDD-46B2-8EA5-A38E36A7A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A2A3B-0212-41C7-8227-02C80838BE30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043C-A37D-492D-BD66-AC6EF2328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4757B4-8FF0-4975-85F7-CBAFA7009337}" type="datetimeFigureOut">
              <a:rPr lang="en-US"/>
              <a:pPr>
                <a:defRPr/>
              </a:pPr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7" name="Picture 10" descr="logo w-o - final"/>
          <p:cNvPicPr>
            <a:picLocks noChangeAspect="1" noChangeArrowheads="1"/>
          </p:cNvPicPr>
          <p:nvPr userDrawn="1">
            <p:custDataLst>
              <p:tags r:id="rId13"/>
            </p:custDataLst>
          </p:nvPr>
        </p:nvPicPr>
        <p:blipFill>
          <a:blip r:embed="rId15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10.jpe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11.jpeg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12.jpeg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6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4.jpe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5.jpe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tags" Target="../tags/tag19.xml"/><Relationship Id="rId7" Type="http://schemas.openxmlformats.org/officeDocument/2006/relationships/image" Target="../media/image6.jpe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0.xml"/><Relationship Id="rId9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6.jpeg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9.jpeg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image" Target="../media/image4.jpeg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55650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err="1">
                <a:solidFill>
                  <a:srgbClr val="FFFF99"/>
                </a:solidFill>
              </a:rPr>
              <a:t>Meditatie</a:t>
            </a:r>
            <a:endParaRPr lang="en-US" dirty="0">
              <a:solidFill>
                <a:srgbClr val="FFFF99"/>
              </a:solidFill>
            </a:endParaRPr>
          </a:p>
        </p:txBody>
      </p:sp>
      <p:pic>
        <p:nvPicPr>
          <p:cNvPr id="3076" name="Picture 6" descr="meditation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2286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meditation.jp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0" y="0"/>
            <a:ext cx="2286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0" y="1700808"/>
            <a:ext cx="4572000" cy="4608512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sz="2800" dirty="0">
                <a:solidFill>
                  <a:srgbClr val="FFFFCC"/>
                </a:solidFill>
              </a:rPr>
              <a:t>Warm en </a:t>
            </a:r>
            <a:r>
              <a:rPr lang="en-US" sz="2800" dirty="0" err="1">
                <a:solidFill>
                  <a:srgbClr val="FFFFCC"/>
                </a:solidFill>
              </a:rPr>
              <a:t>vrolijk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Optimistisch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Rationeel</a:t>
            </a:r>
            <a:r>
              <a:rPr lang="en-US" sz="2800" dirty="0">
                <a:solidFill>
                  <a:srgbClr val="FFFFCC"/>
                </a:solidFill>
              </a:rPr>
              <a:t> / </a:t>
            </a:r>
            <a:r>
              <a:rPr lang="en-US" sz="2800" dirty="0" err="1">
                <a:solidFill>
                  <a:srgbClr val="FFFFCC"/>
                </a:solidFill>
              </a:rPr>
              <a:t>helder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denkend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Onderzoekend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Ruim</a:t>
            </a:r>
            <a:r>
              <a:rPr lang="en-US" sz="2800" dirty="0">
                <a:solidFill>
                  <a:srgbClr val="FFFFCC"/>
                </a:solidFill>
              </a:rPr>
              <a:t> van </a:t>
            </a:r>
            <a:r>
              <a:rPr lang="en-US" sz="2800" dirty="0" err="1">
                <a:solidFill>
                  <a:srgbClr val="FFFFCC"/>
                </a:solidFill>
              </a:rPr>
              <a:t>geest</a:t>
            </a:r>
            <a:r>
              <a:rPr lang="en-US" sz="2800" dirty="0">
                <a:solidFill>
                  <a:srgbClr val="FFFFCC"/>
                </a:solidFill>
              </a:rPr>
              <a:t> /intelligent</a:t>
            </a: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Zelfverzekerd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Actief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betrokken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Emotioneel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gelukkig</a:t>
            </a:r>
            <a:r>
              <a:rPr lang="en-US" sz="2800" dirty="0">
                <a:solidFill>
                  <a:srgbClr val="FFFFCC"/>
                </a:solidFill>
              </a:rPr>
              <a:t> en </a:t>
            </a:r>
            <a:r>
              <a:rPr lang="en-US" sz="2800" dirty="0" err="1">
                <a:solidFill>
                  <a:srgbClr val="FFFFCC"/>
                </a:solidFill>
              </a:rPr>
              <a:t>voldaan</a:t>
            </a:r>
            <a:endParaRPr lang="en-US" sz="2800" dirty="0">
              <a:solidFill>
                <a:srgbClr val="FFFFCC"/>
              </a:solidFill>
            </a:endParaRP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762000" y="762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 err="1">
                <a:solidFill>
                  <a:srgbClr val="FFFF99"/>
                </a:solidFill>
              </a:rPr>
              <a:t>Geel</a:t>
            </a: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Persoonlijkheid</a:t>
            </a:r>
            <a:endParaRPr lang="en-US" sz="3600" dirty="0">
              <a:solidFill>
                <a:srgbClr val="FFFF99"/>
              </a:solidFill>
            </a:endParaRPr>
          </a:p>
        </p:txBody>
      </p:sp>
      <p:pic>
        <p:nvPicPr>
          <p:cNvPr id="143364" name="Picture 4" descr="logo w-o - final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  <p:pic>
        <p:nvPicPr>
          <p:cNvPr id="143366" name="Picture 6" descr="yellow personality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1484313"/>
            <a:ext cx="3606800" cy="5373687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3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3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3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4114800" cy="3917032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Helpt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afvalstoffen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loslaten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Reinigt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huid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Gewichtsverlies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Laxeermiddel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Stimuleert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mentaal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Verbetert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concentratie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endParaRPr lang="en-US" sz="2800" dirty="0">
              <a:solidFill>
                <a:srgbClr val="FFFFCC"/>
              </a:solidFill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762000" y="762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Geel</a:t>
            </a: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Voedsel</a:t>
            </a:r>
            <a:endParaRPr lang="en-US" sz="3600" dirty="0">
              <a:solidFill>
                <a:srgbClr val="FFFF99"/>
              </a:solidFill>
            </a:endParaRPr>
          </a:p>
        </p:txBody>
      </p:sp>
      <p:pic>
        <p:nvPicPr>
          <p:cNvPr id="145412" name="Picture 4" descr="logo w-o - final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  <p:pic>
        <p:nvPicPr>
          <p:cNvPr id="145414" name="Picture 6" descr="DSCF0293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2492896"/>
            <a:ext cx="3352800" cy="25146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5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5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5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5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5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80112" y="1988840"/>
            <a:ext cx="3036912" cy="3884140"/>
          </a:xfrm>
        </p:spPr>
        <p:txBody>
          <a:bodyPr>
            <a:spAutoFit/>
          </a:bodyPr>
          <a:lstStyle/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Optimisme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Creativiteit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Vrolijkheid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Lachen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Gele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gids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Opvallend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>
                <a:solidFill>
                  <a:srgbClr val="FFFFCC"/>
                </a:solidFill>
              </a:rPr>
              <a:t>Post-it stickers</a:t>
            </a: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762000" y="762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 err="1">
                <a:solidFill>
                  <a:srgbClr val="FFFF99"/>
                </a:solidFill>
              </a:rPr>
              <a:t>Geel</a:t>
            </a:r>
            <a:r>
              <a:rPr lang="en-US" sz="3600" dirty="0">
                <a:solidFill>
                  <a:srgbClr val="FFFF99"/>
                </a:solidFill>
              </a:rPr>
              <a:t> in Marketing</a:t>
            </a:r>
          </a:p>
        </p:txBody>
      </p:sp>
      <p:pic>
        <p:nvPicPr>
          <p:cNvPr id="147460" name="Picture 4" descr="logo w-o - final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  <p:pic>
        <p:nvPicPr>
          <p:cNvPr id="147463" name="Picture 7" descr="yellow macdonnald bought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2924944"/>
            <a:ext cx="4267200" cy="331152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7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7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7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ellow_29_09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700" y="0"/>
            <a:ext cx="5299364" cy="6858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solidFill>
                  <a:srgbClr val="FFFF99"/>
                </a:solidFill>
              </a:rPr>
              <a:t>Notities</a:t>
            </a:r>
            <a:r>
              <a:rPr lang="en-US" dirty="0">
                <a:solidFill>
                  <a:srgbClr val="FFFF99"/>
                </a:solidFill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083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FFCC"/>
                </a:solidFill>
              </a:rPr>
              <a:t> Hoe </a:t>
            </a:r>
            <a:r>
              <a:rPr lang="en-US" dirty="0" err="1">
                <a:solidFill>
                  <a:srgbClr val="FFFFCC"/>
                </a:solidFill>
              </a:rPr>
              <a:t>heb</a:t>
            </a:r>
            <a:r>
              <a:rPr lang="en-US" dirty="0">
                <a:solidFill>
                  <a:srgbClr val="FFFFCC"/>
                </a:solidFill>
              </a:rPr>
              <a:t> je </a:t>
            </a:r>
            <a:r>
              <a:rPr lang="en-US" dirty="0" err="1">
                <a:solidFill>
                  <a:srgbClr val="FFFFCC"/>
                </a:solidFill>
              </a:rPr>
              <a:t>deze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meditatie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ervaren</a:t>
            </a:r>
            <a:r>
              <a:rPr lang="en-US" dirty="0">
                <a:solidFill>
                  <a:srgbClr val="FFFFCC"/>
                </a:solidFill>
              </a:rPr>
              <a:t>?</a:t>
            </a:r>
          </a:p>
          <a:p>
            <a:pPr eaLnBrk="1" hangingPunct="1"/>
            <a:endParaRPr lang="en-US" dirty="0">
              <a:solidFill>
                <a:srgbClr val="FFFFCC"/>
              </a:solidFill>
            </a:endParaRPr>
          </a:p>
          <a:p>
            <a:pPr eaLnBrk="1" hangingPunct="1"/>
            <a:r>
              <a:rPr lang="en-US" dirty="0" err="1">
                <a:solidFill>
                  <a:srgbClr val="FFFFCC"/>
                </a:solidFill>
              </a:rPr>
              <a:t>Waaraan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relateer</a:t>
            </a:r>
            <a:r>
              <a:rPr lang="en-US" dirty="0">
                <a:solidFill>
                  <a:srgbClr val="FFFFCC"/>
                </a:solidFill>
              </a:rPr>
              <a:t> je </a:t>
            </a:r>
            <a:r>
              <a:rPr lang="en-US" dirty="0" err="1">
                <a:solidFill>
                  <a:srgbClr val="FFFFCC"/>
                </a:solidFill>
              </a:rPr>
              <a:t>deze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kleur</a:t>
            </a:r>
            <a:r>
              <a:rPr lang="en-US" dirty="0">
                <a:solidFill>
                  <a:srgbClr val="FFFFCC"/>
                </a:solidFill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134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FF99"/>
                </a:solidFill>
              </a:rPr>
              <a:t>De </a:t>
            </a:r>
            <a:r>
              <a:rPr lang="en-US" dirty="0" err="1">
                <a:solidFill>
                  <a:srgbClr val="FFFF99"/>
                </a:solidFill>
              </a:rPr>
              <a:t>Kleur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err="1">
                <a:solidFill>
                  <a:srgbClr val="FFFF99"/>
                </a:solidFill>
              </a:rPr>
              <a:t>Geel</a:t>
            </a:r>
            <a:endParaRPr lang="en-US" dirty="0">
              <a:solidFill>
                <a:srgbClr val="FFFF99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762000" y="762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>
                <a:solidFill>
                  <a:srgbClr val="FFFF99"/>
                </a:solidFill>
              </a:rPr>
              <a:t>De </a:t>
            </a:r>
            <a:r>
              <a:rPr lang="en-US" sz="3600" dirty="0" err="1">
                <a:solidFill>
                  <a:srgbClr val="FFFF99"/>
                </a:solidFill>
              </a:rPr>
              <a:t>Kleur</a:t>
            </a: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Geel</a:t>
            </a:r>
            <a:endParaRPr lang="en-US" sz="3600" dirty="0">
              <a:solidFill>
                <a:srgbClr val="FFFF99"/>
              </a:solidFill>
            </a:endParaRPr>
          </a:p>
        </p:txBody>
      </p:sp>
      <p:pic>
        <p:nvPicPr>
          <p:cNvPr id="65546" name="Picture 10" descr="logo w-o - final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  <p:pic>
        <p:nvPicPr>
          <p:cNvPr id="65550" name="Picture 14" descr="smiley face bought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916832"/>
            <a:ext cx="4267200" cy="3013075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355976" y="1988840"/>
            <a:ext cx="4788024" cy="4680520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dirty="0" err="1">
                <a:solidFill>
                  <a:srgbClr val="FFFFCC"/>
                </a:solidFill>
              </a:rPr>
              <a:t>Vreugde</a:t>
            </a:r>
            <a:endParaRPr lang="en-US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dirty="0" err="1">
                <a:solidFill>
                  <a:srgbClr val="FFFFCC"/>
                </a:solidFill>
              </a:rPr>
              <a:t>Geluk</a:t>
            </a:r>
            <a:endParaRPr lang="en-US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dirty="0" err="1">
                <a:solidFill>
                  <a:srgbClr val="FFFFCC"/>
                </a:solidFill>
              </a:rPr>
              <a:t>Optimis</a:t>
            </a:r>
            <a:r>
              <a:rPr lang="nl-NL" dirty="0">
                <a:solidFill>
                  <a:srgbClr val="FFFFCC"/>
                </a:solidFill>
              </a:rPr>
              <a:t>me</a:t>
            </a:r>
            <a:endParaRPr lang="en-US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dirty="0" err="1">
                <a:solidFill>
                  <a:srgbClr val="FFFFCC"/>
                </a:solidFill>
              </a:rPr>
              <a:t>Helder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denken</a:t>
            </a:r>
            <a:endParaRPr lang="en-US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dirty="0" err="1">
                <a:solidFill>
                  <a:srgbClr val="FFFFCC"/>
                </a:solidFill>
              </a:rPr>
              <a:t>Zelfvertrouwen</a:t>
            </a:r>
            <a:endParaRPr lang="en-US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dirty="0" err="1">
                <a:solidFill>
                  <a:srgbClr val="FFFFCC"/>
                </a:solidFill>
              </a:rPr>
              <a:t>Duidelijk</a:t>
            </a:r>
            <a:r>
              <a:rPr lang="nl-NL" dirty="0">
                <a:solidFill>
                  <a:srgbClr val="FFFFCC"/>
                </a:solidFill>
              </a:rPr>
              <a:t>e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mening</a:t>
            </a:r>
            <a:r>
              <a:rPr lang="en-US" dirty="0">
                <a:solidFill>
                  <a:srgbClr val="FFFFCC"/>
                </a:solidFill>
              </a:rPr>
              <a:t> </a:t>
            </a:r>
            <a:r>
              <a:rPr lang="en-US" dirty="0" err="1">
                <a:solidFill>
                  <a:srgbClr val="FFFFCC"/>
                </a:solidFill>
              </a:rPr>
              <a:t>uitdragen</a:t>
            </a:r>
            <a:endParaRPr lang="en-US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endParaRPr lang="en-US" dirty="0">
              <a:solidFill>
                <a:srgbClr val="FFFFCC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1600" y="2348880"/>
            <a:ext cx="3096344" cy="2260848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Zon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Helderheid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Wie</a:t>
            </a:r>
            <a:r>
              <a:rPr lang="en-US" sz="2800" dirty="0">
                <a:solidFill>
                  <a:srgbClr val="FFFFCC"/>
                </a:solidFill>
              </a:rPr>
              <a:t> ben </a:t>
            </a:r>
            <a:r>
              <a:rPr lang="en-US" sz="2800" dirty="0" err="1">
                <a:solidFill>
                  <a:srgbClr val="FFFFCC"/>
                </a:solidFill>
              </a:rPr>
              <a:t>ik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als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individu</a:t>
            </a:r>
            <a:r>
              <a:rPr lang="en-US" sz="2800" dirty="0">
                <a:solidFill>
                  <a:srgbClr val="FFFFCC"/>
                </a:solidFill>
              </a:rPr>
              <a:t>?</a:t>
            </a: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Waarom</a:t>
            </a:r>
            <a:r>
              <a:rPr lang="en-US" sz="2800" dirty="0">
                <a:solidFill>
                  <a:srgbClr val="FFFFCC"/>
                </a:solidFill>
              </a:rPr>
              <a:t> ben </a:t>
            </a:r>
            <a:r>
              <a:rPr lang="en-US" sz="2800" dirty="0" err="1">
                <a:solidFill>
                  <a:srgbClr val="FFFFCC"/>
                </a:solidFill>
              </a:rPr>
              <a:t>ik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hier</a:t>
            </a:r>
            <a:r>
              <a:rPr lang="en-US" sz="2800" dirty="0">
                <a:solidFill>
                  <a:srgbClr val="FFFFCC"/>
                </a:solidFill>
              </a:rPr>
              <a:t>? </a:t>
            </a: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Wat</a:t>
            </a:r>
            <a:r>
              <a:rPr lang="en-US" sz="2800" dirty="0">
                <a:solidFill>
                  <a:srgbClr val="FFFFCC"/>
                </a:solidFill>
              </a:rPr>
              <a:t> is </a:t>
            </a:r>
            <a:r>
              <a:rPr lang="en-US" sz="2800" dirty="0" err="1">
                <a:solidFill>
                  <a:srgbClr val="FFFFCC"/>
                </a:solidFill>
              </a:rPr>
              <a:t>mijn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doel</a:t>
            </a:r>
            <a:r>
              <a:rPr lang="en-US" sz="2800" dirty="0">
                <a:solidFill>
                  <a:srgbClr val="FFFFCC"/>
                </a:solidFill>
              </a:rPr>
              <a:t>?</a:t>
            </a: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762000" y="762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>
                <a:solidFill>
                  <a:srgbClr val="FFFF99"/>
                </a:solidFill>
              </a:rPr>
              <a:t>De </a:t>
            </a:r>
            <a:r>
              <a:rPr lang="en-US" sz="3600" dirty="0" err="1">
                <a:solidFill>
                  <a:srgbClr val="FFFF99"/>
                </a:solidFill>
              </a:rPr>
              <a:t>Kleur</a:t>
            </a: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Geel</a:t>
            </a:r>
            <a:endParaRPr lang="en-US" sz="3600" dirty="0">
              <a:solidFill>
                <a:srgbClr val="FFFF99"/>
              </a:solidFill>
            </a:endParaRPr>
          </a:p>
        </p:txBody>
      </p:sp>
      <p:pic>
        <p:nvPicPr>
          <p:cNvPr id="133124" name="Picture 4" descr="logo w-o - final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  <p:pic>
        <p:nvPicPr>
          <p:cNvPr id="133125" name="Picture 5" descr="yellow sun bought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1700808"/>
            <a:ext cx="2892425" cy="43434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04048" y="2132856"/>
            <a:ext cx="3756992" cy="2836912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Mentaal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stimulerend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>
                <a:solidFill>
                  <a:srgbClr val="FFFFCC"/>
                </a:solidFill>
              </a:rPr>
              <a:t>Focus</a:t>
            </a: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Concentratie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Alertheid</a:t>
            </a:r>
            <a:endParaRPr lang="en-US" sz="2800" dirty="0">
              <a:solidFill>
                <a:srgbClr val="FFFFCC"/>
              </a:solidFill>
            </a:endParaRP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755576" y="764704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>
                <a:solidFill>
                  <a:srgbClr val="FFFF99"/>
                </a:solidFill>
              </a:rPr>
              <a:t>De </a:t>
            </a:r>
            <a:r>
              <a:rPr lang="en-US" sz="3600" dirty="0" err="1">
                <a:solidFill>
                  <a:srgbClr val="FFFF99"/>
                </a:solidFill>
              </a:rPr>
              <a:t>Kleur</a:t>
            </a: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Geel</a:t>
            </a:r>
            <a:endParaRPr lang="en-US" sz="3600" dirty="0">
              <a:solidFill>
                <a:srgbClr val="FFFF99"/>
              </a:solidFill>
            </a:endParaRPr>
          </a:p>
        </p:txBody>
      </p:sp>
      <p:pic>
        <p:nvPicPr>
          <p:cNvPr id="135174" name="Picture 6" descr="DSCF0239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340768"/>
            <a:ext cx="4038600" cy="3028950"/>
          </a:xfrm>
          <a:prstGeom prst="rect">
            <a:avLst/>
          </a:prstGeom>
          <a:noFill/>
        </p:spPr>
      </p:pic>
      <p:pic>
        <p:nvPicPr>
          <p:cNvPr id="17409" name="Picture 1" descr="YellowPe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4445000"/>
            <a:ext cx="2073275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SchoolBus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95736" y="4891087"/>
            <a:ext cx="2935288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5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5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5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2204864"/>
            <a:ext cx="3468960" cy="2836912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Studie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Mentaal</a:t>
            </a:r>
            <a:r>
              <a:rPr lang="en-US" sz="2800" dirty="0">
                <a:solidFill>
                  <a:srgbClr val="FFFFCC"/>
                </a:solidFill>
              </a:rPr>
              <a:t> a</a:t>
            </a:r>
            <a:r>
              <a:rPr lang="nl-NL" sz="2800" dirty="0" err="1">
                <a:solidFill>
                  <a:srgbClr val="FFFFCC"/>
                </a:solidFill>
              </a:rPr>
              <a:t>ctief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Logisch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denken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Zelfvertrouwen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Optimistisch</a:t>
            </a:r>
            <a:endParaRPr lang="en-US" sz="2800" dirty="0">
              <a:solidFill>
                <a:srgbClr val="FFFFCC"/>
              </a:solidFill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762000" y="762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>
                <a:solidFill>
                  <a:srgbClr val="FFFF99"/>
                </a:solidFill>
              </a:rPr>
              <a:t>De </a:t>
            </a:r>
            <a:r>
              <a:rPr lang="en-US" sz="3600" dirty="0" err="1">
                <a:solidFill>
                  <a:srgbClr val="FFFF99"/>
                </a:solidFill>
              </a:rPr>
              <a:t>Kleur</a:t>
            </a: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Geel</a:t>
            </a:r>
            <a:endParaRPr lang="en-US" sz="3600" dirty="0">
              <a:solidFill>
                <a:srgbClr val="FFFF99"/>
              </a:solidFill>
            </a:endParaRPr>
          </a:p>
        </p:txBody>
      </p:sp>
      <p:pic>
        <p:nvPicPr>
          <p:cNvPr id="137220" name="Picture 4" descr="logo w-o - final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  <p:pic>
        <p:nvPicPr>
          <p:cNvPr id="137221" name="Picture 5" descr="DSCF0239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2204864"/>
            <a:ext cx="4038600" cy="30289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7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7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7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7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76056" y="1772816"/>
            <a:ext cx="3540968" cy="3888432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Concentratie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Stimuleert</a:t>
            </a:r>
            <a:r>
              <a:rPr lang="en-US" sz="2800" dirty="0">
                <a:solidFill>
                  <a:srgbClr val="FFFFCC"/>
                </a:solidFill>
              </a:rPr>
              <a:t> psyche</a:t>
            </a: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Nieuwe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studie</a:t>
            </a:r>
            <a:r>
              <a:rPr lang="en-US" sz="2800" dirty="0">
                <a:solidFill>
                  <a:srgbClr val="FFFFCC"/>
                </a:solidFill>
              </a:rPr>
              <a:t>/ </a:t>
            </a:r>
            <a:r>
              <a:rPr lang="en-US" sz="2800" dirty="0" err="1">
                <a:solidFill>
                  <a:srgbClr val="FFFFCC"/>
                </a:solidFill>
              </a:rPr>
              <a:t>vaardigheid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>
                <a:solidFill>
                  <a:srgbClr val="FFFFCC"/>
                </a:solidFill>
              </a:rPr>
              <a:t>Angst </a:t>
            </a:r>
            <a:r>
              <a:rPr lang="en-US" sz="2800" dirty="0" err="1">
                <a:solidFill>
                  <a:srgbClr val="FFFFCC"/>
                </a:solidFill>
              </a:rPr>
              <a:t>overwinnen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Geest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verruimend</a:t>
            </a:r>
            <a:endParaRPr lang="en-US" sz="2800" dirty="0">
              <a:solidFill>
                <a:srgbClr val="FFFFCC"/>
              </a:solidFill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762000" y="762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>
                <a:solidFill>
                  <a:srgbClr val="FFFF99"/>
                </a:solidFill>
              </a:rPr>
              <a:t>De </a:t>
            </a:r>
            <a:r>
              <a:rPr lang="en-US" sz="3600" dirty="0" err="1">
                <a:solidFill>
                  <a:srgbClr val="FFFF99"/>
                </a:solidFill>
              </a:rPr>
              <a:t>Kleur</a:t>
            </a: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Geel</a:t>
            </a:r>
            <a:endParaRPr lang="en-US" sz="3600" dirty="0">
              <a:solidFill>
                <a:srgbClr val="FFFF99"/>
              </a:solidFill>
            </a:endParaRPr>
          </a:p>
        </p:txBody>
      </p:sp>
      <p:pic>
        <p:nvPicPr>
          <p:cNvPr id="139268" name="Picture 4" descr="logo w-o - final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  <p:pic>
        <p:nvPicPr>
          <p:cNvPr id="139270" name="Picture 6" descr="yellow books bought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1556792"/>
            <a:ext cx="3114675" cy="46418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9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9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204863"/>
            <a:ext cx="3384376" cy="3615092"/>
          </a:xfrm>
        </p:spPr>
        <p:txBody>
          <a:bodyPr/>
          <a:lstStyle/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Geluk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accepteren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Vreugde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Duidelijke</a:t>
            </a:r>
            <a:r>
              <a:rPr lang="en-US" sz="2800" dirty="0">
                <a:solidFill>
                  <a:srgbClr val="FFFFCC"/>
                </a:solidFill>
              </a:rPr>
              <a:t> focus</a:t>
            </a:r>
          </a:p>
          <a:p>
            <a:pPr>
              <a:spcAft>
                <a:spcPct val="10000"/>
              </a:spcAft>
            </a:pPr>
            <a:r>
              <a:rPr lang="en-US" sz="2800" dirty="0">
                <a:solidFill>
                  <a:srgbClr val="FFFFCC"/>
                </a:solidFill>
              </a:rPr>
              <a:t>Wie ben ik</a:t>
            </a:r>
            <a:r>
              <a:rPr lang="nl-NL" sz="2800" dirty="0">
                <a:solidFill>
                  <a:srgbClr val="FFFFCC"/>
                </a:solidFill>
              </a:rPr>
              <a:t>?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 err="1">
                <a:solidFill>
                  <a:srgbClr val="FFFFCC"/>
                </a:solidFill>
              </a:rPr>
              <a:t>Wat</a:t>
            </a:r>
            <a:r>
              <a:rPr lang="en-US" sz="2800" dirty="0">
                <a:solidFill>
                  <a:srgbClr val="FFFFCC"/>
                </a:solidFill>
              </a:rPr>
              <a:t> </a:t>
            </a:r>
            <a:r>
              <a:rPr lang="en-US" sz="2800" dirty="0" err="1">
                <a:solidFill>
                  <a:srgbClr val="FFFFCC"/>
                </a:solidFill>
              </a:rPr>
              <a:t>wil</a:t>
            </a:r>
            <a:r>
              <a:rPr lang="en-US" sz="2800" dirty="0">
                <a:solidFill>
                  <a:srgbClr val="FFFFCC"/>
                </a:solidFill>
              </a:rPr>
              <a:t> ik </a:t>
            </a:r>
            <a:r>
              <a:rPr lang="en-US" sz="2800" dirty="0" err="1">
                <a:solidFill>
                  <a:srgbClr val="FFFFCC"/>
                </a:solidFill>
              </a:rPr>
              <a:t>bereiken</a:t>
            </a:r>
            <a:endParaRPr lang="en-US" sz="2800" dirty="0">
              <a:solidFill>
                <a:srgbClr val="FFFFCC"/>
              </a:solidFill>
            </a:endParaRPr>
          </a:p>
          <a:p>
            <a:pPr>
              <a:spcAft>
                <a:spcPct val="10000"/>
              </a:spcAft>
            </a:pPr>
            <a:r>
              <a:rPr lang="en-US" sz="2800" dirty="0">
                <a:solidFill>
                  <a:srgbClr val="FFFFCC"/>
                </a:solidFill>
              </a:rPr>
              <a:t>Hoe </a:t>
            </a:r>
            <a:r>
              <a:rPr lang="en-US" sz="2800" dirty="0" err="1">
                <a:solidFill>
                  <a:srgbClr val="FFFFCC"/>
                </a:solidFill>
              </a:rPr>
              <a:t>verder</a:t>
            </a:r>
            <a:r>
              <a:rPr lang="nl-NL" sz="2800" dirty="0">
                <a:solidFill>
                  <a:srgbClr val="FFFFCC"/>
                </a:solidFill>
              </a:rPr>
              <a:t>?</a:t>
            </a:r>
            <a:endParaRPr lang="en-US" sz="2800" dirty="0">
              <a:solidFill>
                <a:srgbClr val="FFFFCC"/>
              </a:solidFill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762000" y="7620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spcAft>
                <a:spcPct val="75000"/>
              </a:spcAft>
              <a:tabLst>
                <a:tab pos="682625" algn="l"/>
              </a:tabLst>
            </a:pPr>
            <a:r>
              <a:rPr lang="en-US" sz="3600" dirty="0">
                <a:solidFill>
                  <a:srgbClr val="FFFF99"/>
                </a:solidFill>
              </a:rPr>
              <a:t>De </a:t>
            </a:r>
            <a:r>
              <a:rPr lang="en-US" sz="3600" dirty="0" err="1">
                <a:solidFill>
                  <a:srgbClr val="FFFF99"/>
                </a:solidFill>
              </a:rPr>
              <a:t>Kleur</a:t>
            </a:r>
            <a:r>
              <a:rPr lang="en-US" sz="3600" dirty="0">
                <a:solidFill>
                  <a:srgbClr val="FFFF99"/>
                </a:solidFill>
              </a:rPr>
              <a:t> </a:t>
            </a:r>
            <a:r>
              <a:rPr lang="en-US" sz="3600" dirty="0" err="1">
                <a:solidFill>
                  <a:srgbClr val="FFFF99"/>
                </a:solidFill>
              </a:rPr>
              <a:t>Geel</a:t>
            </a:r>
            <a:endParaRPr lang="en-US" sz="3600" dirty="0">
              <a:solidFill>
                <a:srgbClr val="FFFF99"/>
              </a:solidFill>
            </a:endParaRPr>
          </a:p>
        </p:txBody>
      </p:sp>
      <p:pic>
        <p:nvPicPr>
          <p:cNvPr id="141316" name="Picture 4" descr="logo w-o - final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37668" b="30942"/>
          <a:stretch>
            <a:fillRect/>
          </a:stretch>
        </p:blipFill>
        <p:spPr bwMode="auto">
          <a:xfrm>
            <a:off x="6705600" y="6248400"/>
            <a:ext cx="2133600" cy="439738"/>
          </a:xfrm>
          <a:prstGeom prst="rect">
            <a:avLst/>
          </a:prstGeom>
          <a:noFill/>
        </p:spPr>
      </p:pic>
      <p:pic>
        <p:nvPicPr>
          <p:cNvPr id="5" name="Picture 14" descr="smiley face bought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2204864"/>
            <a:ext cx="4267200" cy="30130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1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1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4070"/>
  <p:tag name="ART_ENCODE_TYPE" val="0"/>
  <p:tag name="ART_ENCODE_INDEX" val="1"/>
  <p:tag name="ARTICULATE_REFERENCE_TYPE_3" val="1"/>
  <p:tag name="ARTICULATE_REFERENCE_TITLE_3" val="3. The colour RED"/>
  <p:tag name="ARTICULATE_REFERENCE_3" val="D:\Documents\My Articulate Projects\CC module 1\Source files\word pdf documents\Manual Module 1 - Part2 RED.pdf"/>
  <p:tag name="PRESENTATION_PLAYLIST_5" val="louise3"/>
  <p:tag name="PRESENTATION_PLAYLIST_6" val="Michael Bubble"/>
  <p:tag name="ARTICULATE_REFERENCE_COUNT" val="2"/>
  <p:tag name="ARTICULATE_REFERENCE_TYPE_1" val="1"/>
  <p:tag name="ARTICULATE_REFERENCE_TITLE_1" val="The CC Companion Workbook"/>
  <p:tag name="ARTICULATE_REFERENCE_1" val="D:\Documents\My Articulate Projects\CC module 1\Source files\word pdf documents\CC companion book module 1.pdf"/>
  <p:tag name="ARTICULATE_REFERENCE_TYPE_2" val="1"/>
  <p:tag name="ARTICULATE_REFERENCE_TITLE_2" val="The Manual - Section 2"/>
  <p:tag name="ARTICULATE_REFERENCE_2" val="D:\Documents\My Articulate Projects\CC module 1\Source files\word pdf documents\Manual Module 1 - yellow.pdf"/>
  <p:tag name="ARTICULATE_AUDIO_TEMP" val="C:\Users\Playtech\AppData\Local\Temp\articulate\presenter\ae\audio\20130511153909\"/>
  <p:tag name="PLAYERLOGOHEIGHT" val="68"/>
  <p:tag name="PLAYERLOGOWIDTH" val="322"/>
  <p:tag name="LAUNCHINNEWWINDOW" val="0"/>
  <p:tag name="LASTPUBLISHED" val="C:\Users\Playtech\Documents\My Articulate Projects\CC module 1\Published output\yellow1\player.html"/>
  <p:tag name="ARTICULATE_PROJECT_OPEN" val="1"/>
  <p:tag name="PRESENTATION_PLAYLIST_COUNT" val="4"/>
  <p:tag name="PRESENTATION_PLAYLIST_1" val="no music"/>
  <p:tag name="PRESENTATION_PLAYLIST_2" val="bach2"/>
  <p:tag name="PRESENTATION_PLAYLIST_3" val="bach"/>
  <p:tag name="PRESENTATION_PLAYLIST_4" val="corporate"/>
  <p:tag name="PRESENTATION_PRESENTER_SLIDE_LEVEL" val="1"/>
  <p:tag name="ARTICULATE_PRESENTER_VERSION" val="6"/>
  <p:tag name="PUBLISH_TITLE" val="yellow1"/>
  <p:tag name="ARTICULATE_PUBLISH_PATH" val="C:\Users\Playtech\Documents\My Articulate Projects\CC module 1\Published output"/>
  <p:tag name="ARTICULATE_LOGO" val="CC logo.jpg"/>
  <p:tag name="ARTICULATE_PRESENTER" val="Thelma van der Werff"/>
  <p:tag name="ARTICULATE_PRESENTER_GUID" val="AC8AA0E2802E"/>
  <p:tag name="ARTICULATE_LMS" val="0"/>
  <p:tag name="ARTICULATE_TEMPLATE" val="CC Template V2.0"/>
  <p:tag name="ARTICULATE_TEMPLATE_GUID" val="f9139e53-8334-4593-a488-6a3e26f4980e"/>
  <p:tag name="LMS_PUBLISH" val="No"/>
  <p:tag name="PRESENTER_PREVIEW_MODE" val="0"/>
  <p:tag name="PRESENTER_PREVIEW_STAR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UpKeuQCQ_files\slide0001_image001.jp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Yellow\slide3.mp3"/>
  <p:tag name="AUDIO_ID" val="314"/>
  <p:tag name="ELAPSEDTIME" val="23.953"/>
  <p:tag name="ARTICULATE_TITLE_TAG" val="Sun"/>
  <p:tag name="ANNOTATION_COUNT" val="0"/>
  <p:tag name="ARTICULATE_SLIDE_GUID" val="d9407265-67af-45ec-a8e7-6fd03b384d29"/>
  <p:tag name="TIMELINE" val="1.70/6.50/19.2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s1bGnWZD_files\slide0001_image001.jp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Yellow\slide4.mp3"/>
  <p:tag name="AUDIO_ID" val="315"/>
  <p:tag name="ELAPSEDTIME" val="20.449"/>
  <p:tag name="ARTICULATE_TITLE_TAG" val="Focus"/>
  <p:tag name="ANNOTATION_COUNT" val="0"/>
  <p:tag name="ARTICULATE_SLIDE_GUID" val="f16165cf-ac3a-4bd3-9b2e-87e05a01722b"/>
  <p:tag name="TIMELINE" val="2.50/5.80/15.1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na2gND9U_files\slide0001_image001.jp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Wj6Rh2rJ_files\slide0001_image001.jp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s67Viu2v_files\slide0001_image001.jp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Yellow\slide5.mp3"/>
  <p:tag name="AUDIO_ID" val="316"/>
  <p:tag name="ELAPSEDTIME" val="26.593"/>
  <p:tag name="ARTICULATE_TITLE_TAG" val="Study"/>
  <p:tag name="ANNOTATION_COUNT" val="0"/>
  <p:tag name="ARTICULATE_SLIDE_GUID" val="284c194d-04d3-4713-bc32-9944613b03a0"/>
  <p:tag name="TIMELINE" val="3.30/8.00/14.30/22.9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luMj5cRC_files\slide0001_image001.jp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Yellow\slide6.mp3"/>
  <p:tag name="AUDIO_ID" val="317"/>
  <p:tag name="ELAPSEDTIME" val="30.673"/>
  <p:tag name="ARTICULATE_TITLE_TAG" val="Clarity"/>
  <p:tag name="ANNOTATION_COUNT" val="0"/>
  <p:tag name="ARTICULATE_SLIDE_GUID" val="1a099e01-89f2-4d35-8c30-a28c1f01235d"/>
  <p:tag name="TIMELINE" val="2.20/19.70/22.40/24.2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RNVjtpvP_files\slide0001_image001.jp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bade3248-7650-472c-bb39-2c8a100cc493"/>
  <p:tag name="ARTICULATE_TITLE_TAG" val="Meditation"/>
  <p:tag name="AUDIO_IMPORT" val="D:\Documents\My Articulate Projects\CC module 1\Source files\Audio\Colour presentations\Yellow\Yellow Meditation English Alison FINAL 110 speed with Pauses.mp3"/>
  <p:tag name="AUDIO_ID" val="268"/>
  <p:tag name="ELAPSEDTIME" val="395.127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2"/>
  <p:tag name="ARTICULATE_LOCK_SLIDE" val="0"/>
  <p:tag name="ARTICULATE_SLIDE_NAV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happiness"/>
  <p:tag name="AUDIO_IMPORT" val="D:\Documents\My Articulate Projects\CC module 1\Source files\Audio\Colour presentations\Yellow\slide7.mp3"/>
  <p:tag name="AUDIO_ID" val="318"/>
  <p:tag name="ELAPSEDTIME" val="13.465"/>
  <p:tag name="ANNOTATION_COUNT" val="0"/>
  <p:tag name="ARTICULATE_SLIDE_GUID" val="2d4ef5a5-0477-48d7-803c-6fe30ef935e0"/>
  <p:tag name="TIMELINE" val="1.90/4.20/7.3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UpKeuQCQ_files\slide0001_image001.jp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Personality"/>
  <p:tag name="ARTICULATE_SLIDE_GUID" val="1519d7af-ab98-4705-8dfc-248fd2c6b52e"/>
  <p:tag name="AUDIO_IMPORT" val="D:\Documents\My Articulate Projects\CC module 1\Source files\Audio\Colour presentations\Yellow\slide8.mp3"/>
  <p:tag name="AUDIO_ID" val="319"/>
  <p:tag name="ELAPSEDTIME" val="61.873"/>
  <p:tag name="ANNOTATION_COUNT" val="0"/>
  <p:tag name="TIMELINE" val="13.50/16.00/19.40/22.80/29.00/39.40/44.70/54.6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1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dpV3NWwV_files\slide0001_image001.jp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MARGIN_1" val="0"/>
  <p:tag name="MARGIN_2" val="36"/>
  <p:tag name="MARGIN_3" val="72"/>
  <p:tag name="MARGIN_4" val="108"/>
  <p:tag name="MARGIN_5" val="144"/>
  <p:tag name="FONT_SIZE" val="1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Yellow\slide9.mp3"/>
  <p:tag name="AUDIO_ID" val="320"/>
  <p:tag name="ELAPSEDTIME" val="21.145"/>
  <p:tag name="ARTICULATE_TITLE_TAG" val="Food"/>
  <p:tag name="ANNOTATION_COUNT" val="0"/>
  <p:tag name="ARTICULATE_SLIDE_GUID" val="220cf4ca-c63a-4fc3-81b7-11bb08e8c24a"/>
  <p:tag name="TIMELINE" val="2.10/6.20/10.40/14.30/17.10/18.8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1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wQAgbQPW_files\slide0001_image001.jp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0gyYAGMP_files\slide0001_image001.jp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MARGIN_1" val="0"/>
  <p:tag name="MARGIN_2" val="36"/>
  <p:tag name="MARGIN_3" val="72"/>
  <p:tag name="MARGIN_4" val="108"/>
  <p:tag name="MARGIN_5" val="144"/>
  <p:tag name="FONT_SIZE" val="1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Marketing"/>
  <p:tag name="AUDIO_IMPORT" val="D:\Documents\My Articulate Projects\CC module 1\Source files\Audio\Colour presentations\Yellow\slide10.mp3"/>
  <p:tag name="AUDIO_ID" val="321"/>
  <p:tag name="ELAPSEDTIME" val="62.617"/>
  <p:tag name="ANNOTATION_COUNT" val="0"/>
  <p:tag name="ARTICULATE_SLIDE_GUID" val="0ce092e4-5735-4c6b-ae6c-3749ab6585fe"/>
  <p:tag name="TIMELINE" val="2.80/7.70/10.00/22.80/37.90/60.0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1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amEAEFk8_files\slide0001_image001.jp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BULLET_9" val="8226"/>
  <p:tag name="BULLET_10" val="8226"/>
  <p:tag name="MARGIN_1" val="0"/>
  <p:tag name="MARGIN_2" val="36"/>
  <p:tag name="MARGIN_3" val="72"/>
  <p:tag name="MARGIN_4" val="108"/>
  <p:tag name="MARGIN_5" val="144"/>
  <p:tag name="FONT_SIZE" val="1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TITLE_TAG" val="Visualisation"/>
  <p:tag name="ARTICULATE_SLIDE_GUID" val="7ad483a5-cc98-4d99-bef0-25ddad4f5723"/>
  <p:tag name="AUDIO_IMPORT" val="D:\Documents\My Articulate Projects\CC module 1\Source files\Audio\Colour presentations\Yellow\slide12.mp3"/>
  <p:tag name="AUDIO_ID" val="322"/>
  <p:tag name="ELAPSEDTIME" val="47.671"/>
  <p:tag name="TIMELINE" val="2.9"/>
  <p:tag name="ANNOTATION_COUNT" val="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bach"/>
  <p:tag name="ARTICULATE_PLAYLIST_ID" val="2"/>
  <p:tag name="ARTICULATE_VIEW_MODE" val="1"/>
  <p:tag name="ARTICULATE_LOCK_SLIDE" val="0"/>
  <p:tag name="ARTICULATE_SLIDE_NAV" val="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Playtech\AppData\Local\Temp\articulate\presenter\imgtemp\UfGRkL8Q_files\slide0001_image001.jp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b90e8d32-ba43-4024-877c-4b08802b7792"/>
  <p:tag name="ANNOTATION_COUNT" val="0"/>
  <p:tag name="TIMELINE" val="24.10/30.10/0.00"/>
  <p:tag name="AUDIO_IMPORT" val="D:\Documents\My Articulate Projects\CC module 1\Source files\Audio\Colour presentations\aGENERAL\homework.mp3"/>
  <p:tag name="AUDIO_ID" val="269"/>
  <p:tag name="ELAPSEDTIME" val="42.073"/>
  <p:tag name="ARTICULATE_TITLE_TAG" val="Homework:"/>
  <p:tag name="ARTICULATE_SLIDE_PAUSE" val="1"/>
  <p:tag name="ARTICULATE_NAV_LEVEL" val="1"/>
  <p:tag name="ARTICULATE_SLIDE_PRESENTER" val="Thelma van der Werff"/>
  <p:tag name="ARTICULATE_SLIDE_PRESENTER_GUID" val="AC8AA0E2802E"/>
  <p:tag name="ARTICULATE_PLAYLIST" val="bach2"/>
  <p:tag name="ARTICULATE_PLAYLIST_ID" val="1"/>
  <p:tag name="ARTICULATE_VIEW_MODE" val="0"/>
  <p:tag name="ARTICULATE_LOCK_SLIDE" val="0"/>
  <p:tag name="ARTICULATE_SLIDE_NAV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0" val="8226"/>
  <p:tag name="BULLET_11" val="8226"/>
  <p:tag name="BULLET_12" val="8226"/>
  <p:tag name="BULLET_13" val="8226"/>
  <p:tag name="BULLET_14" val="8226"/>
  <p:tag name="BULLET_15" val="8226"/>
  <p:tag name="BULLET_1" val="8226"/>
  <p:tag name="BULLET_2" val="8226"/>
  <p:tag name="BULLET_3" val="8226"/>
  <p:tag name="BULLET_4" val="8226"/>
  <p:tag name="BULLET_5" val="8226"/>
  <p:tag name="BULLET_6" val="8226"/>
  <p:tag name="BULLET_7" val="8226"/>
  <p:tag name="BULLET_8" val="8226"/>
  <p:tag name="BULLET_9" val="8226"/>
  <p:tag name="MARGIN_1" val="0"/>
  <p:tag name="MARGIN_2" val="36"/>
  <p:tag name="MARGIN_3" val="72"/>
  <p:tag name="MARGIN_4" val="108"/>
  <p:tag name="MARGIN_5" val="144"/>
  <p:tag name="FONT_SIZE" val="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750d7628-d4bd-4f26-9adc-69498a7e14d5"/>
  <p:tag name="AUDIO_IMPORT" val="D:\Documents\My Articulate Projects\CC module 1\Source files\Audio\Colour presentations\aGENERAL\presentation start.mp3"/>
  <p:tag name="AUDIO_ID" val="276"/>
  <p:tag name="ELAPSEDTIME" val="19.969"/>
  <p:tag name="ARTICULATE_TITLE_TAG" val="The Presentation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MPORT" val="D:\Documents\My Articulate Projects\CC module 1\Source files\Audio\Colour presentations\Yellow\slide2.mp3"/>
  <p:tag name="AUDIO_ID" val="313"/>
  <p:tag name="ELAPSEDTIME" val="36.649"/>
  <p:tag name="ARTICULATE_TITLE_TAG" val="Joy"/>
  <p:tag name="ANNOTATION_COUNT" val="0"/>
  <p:tag name="ARTICULATE_SLIDE_GUID" val="a1691595-d6fc-4a43-b6a6-8eecdb2cad4b"/>
  <p:tag name="TIMELINE" val="2.30/4.60/11.70/16.80/22.60"/>
  <p:tag name="ARTICULATE_SLIDE_PAUSE" val="0"/>
  <p:tag name="ARTICULATE_NAV_LEVEL" val="1"/>
  <p:tag name="ARTICULATE_SLIDE_PRESENTER" val="Thelma van der Werff"/>
  <p:tag name="ARTICULATE_SLIDE_PRESENTER_GUID" val="AC8AA0E2802E"/>
  <p:tag name="ARTICULATE_PLAYLIST" val="no music"/>
  <p:tag name="ARTICULATE_PLAYLIST_ID" val="0"/>
  <p:tag name="ARTICULATE_VIEW_MODE" val="1"/>
  <p:tag name="ARTICULATE_LOCK_SLIDE" val="0"/>
  <p:tag name="ARTICULATE_SLIDE_NAV" val="4"/>
</p:tagLst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17043</TotalTime>
  <Words>1011</Words>
  <Application>Microsoft Macintosh PowerPoint</Application>
  <PresentationFormat>On-screen Show (4:3)</PresentationFormat>
  <Paragraphs>101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Office Theme</vt:lpstr>
      <vt:lpstr>Meditatie</vt:lpstr>
      <vt:lpstr>Notities:</vt:lpstr>
      <vt:lpstr>De Kleur Geel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slide</dc:title>
  <dc:creator>Jos van der werff</dc:creator>
  <cp:lastModifiedBy>Thelma van der Werff</cp:lastModifiedBy>
  <cp:revision>556</cp:revision>
  <dcterms:created xsi:type="dcterms:W3CDTF">2011-03-24T22:59:10Z</dcterms:created>
  <dcterms:modified xsi:type="dcterms:W3CDTF">2019-05-22T02:53:08Z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CC module 1 - prototype</vt:lpwstr>
  </property>
  <property fmtid="{D5CDD505-2E9C-101B-9397-08002B2CF9AE}" pid="4" name="ArticulateGUID">
    <vt:lpwstr>48661114-B60E-4494-8032-CD105FD34651</vt:lpwstr>
  </property>
  <property fmtid="{D5CDD505-2E9C-101B-9397-08002B2CF9AE}" pid="5" name="ArticulateProjectFull">
    <vt:lpwstr>C:\Users\Playtech\Documents\My Articulate Projects\CC module 1\Source files\PPT files\yellow1.ppta</vt:lpwstr>
  </property>
</Properties>
</file>