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325" r:id="rId3"/>
    <p:sldId id="313" r:id="rId4"/>
    <p:sldId id="314" r:id="rId5"/>
    <p:sldId id="315" r:id="rId6"/>
    <p:sldId id="316" r:id="rId7"/>
    <p:sldId id="317" r:id="rId8"/>
    <p:sldId id="318" r:id="rId9"/>
    <p:sldId id="319" r:id="rId10"/>
    <p:sldId id="320" r:id="rId11"/>
    <p:sldId id="321" r:id="rId12"/>
    <p:sldId id="322" r:id="rId13"/>
    <p:sldId id="324" r:id="rId14"/>
  </p:sldIdLst>
  <p:sldSz cx="9144000" cy="6858000" type="screen4x3"/>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YJX3yWjgGj5EIozfzobOVw==" hashData="uDf6RsiusFKc3/l4bcYy+BMgq2c="/>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53" autoAdjust="0"/>
    <p:restoredTop sz="68102" autoAdjust="0"/>
  </p:normalViewPr>
  <p:slideViewPr>
    <p:cSldViewPr>
      <p:cViewPr varScale="1">
        <p:scale>
          <a:sx n="64" d="100"/>
          <a:sy n="64" d="100"/>
        </p:scale>
        <p:origin x="2320" y="168"/>
      </p:cViewPr>
      <p:guideLst>
        <p:guide orient="horz" pos="2160"/>
        <p:guide pos="2880"/>
      </p:guideLst>
    </p:cSldViewPr>
  </p:slideViewPr>
  <p:outlineViewPr>
    <p:cViewPr>
      <p:scale>
        <a:sx n="33" d="100"/>
        <a:sy n="33" d="100"/>
      </p:scale>
      <p:origin x="0" y="145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5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F2B4F7C-8AB6-42E4-A5A0-2B412FB036FA}" type="datetimeFigureOut">
              <a:rPr lang="en-US"/>
              <a:pPr>
                <a:defRPr/>
              </a:pPr>
              <a:t>5/22/19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40C2F2B-69A3-463B-9A19-41DDDAFC8932}" type="slidenum">
              <a:rPr lang="en-US"/>
              <a:pPr>
                <a:defRPr/>
              </a:pPr>
              <a:t>‹#›</a:t>
            </a:fld>
            <a:endParaRPr lang="en-US"/>
          </a:p>
        </p:txBody>
      </p:sp>
    </p:spTree>
    <p:extLst>
      <p:ext uri="{BB962C8B-B14F-4D97-AF65-F5344CB8AC3E}">
        <p14:creationId xmlns:p14="http://schemas.microsoft.com/office/powerpoint/2010/main" val="11757080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6D2E7F-B683-4BD8-821F-47BA4BCB6321}"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28596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nl-NL" baseline="0" dirty="0">
                <a:ea typeface="ＭＳ Ｐゴシック" pitchFamily="34" charset="-128"/>
              </a:rPr>
              <a:t>Bruine </a:t>
            </a:r>
            <a:r>
              <a:rPr lang="en-NZ" baseline="0" dirty="0">
                <a:ea typeface="ＭＳ Ｐゴシック" pitchFamily="34" charset="-128"/>
              </a:rPr>
              <a:t>persoonlijkhe</a:t>
            </a:r>
            <a:r>
              <a:rPr lang="nl-NL" baseline="0" dirty="0">
                <a:ea typeface="ＭＳ Ｐゴシック" pitchFamily="34" charset="-128"/>
              </a:rPr>
              <a:t>den</a:t>
            </a:r>
            <a:r>
              <a:rPr lang="en-NZ" baseline="0" dirty="0">
                <a:ea typeface="ＭＳ Ｐゴシック" pitchFamily="34" charset="-128"/>
              </a:rPr>
              <a:t> </a:t>
            </a:r>
            <a:r>
              <a:rPr lang="nl-NL" baseline="0" dirty="0">
                <a:ea typeface="ＭＳ Ｐゴシック" pitchFamily="34" charset="-128"/>
              </a:rPr>
              <a:t>zijn </a:t>
            </a:r>
            <a:r>
              <a:rPr lang="en-NZ" baseline="0" dirty="0">
                <a:ea typeface="ＭＳ Ｐゴシック" pitchFamily="34" charset="-128"/>
              </a:rPr>
              <a:t>eerlijk, betrouwbaar</a:t>
            </a:r>
            <a:r>
              <a:rPr lang="nl-NL" baseline="0" dirty="0">
                <a:ea typeface="ＭＳ Ｐゴシック" pitchFamily="34" charset="-128"/>
              </a:rPr>
              <a:t>. Zij hebben </a:t>
            </a:r>
            <a:r>
              <a:rPr lang="en-NZ" baseline="0" dirty="0">
                <a:ea typeface="ＭＳ Ｐゴシック" pitchFamily="34" charset="-128"/>
              </a:rPr>
              <a:t>graag een veilig</a:t>
            </a:r>
            <a:r>
              <a:rPr lang="nl-NL" baseline="0" dirty="0">
                <a:ea typeface="ＭＳ Ｐゴシック" pitchFamily="34" charset="-128"/>
              </a:rPr>
              <a:t>e</a:t>
            </a:r>
            <a:r>
              <a:rPr lang="en-NZ" baseline="0" dirty="0">
                <a:ea typeface="ＭＳ Ｐゴシック" pitchFamily="34" charset="-128"/>
              </a:rPr>
              <a:t> en gestruktureerde levensstijl. Men</a:t>
            </a:r>
            <a:r>
              <a:rPr lang="nl-NL" baseline="0" dirty="0">
                <a:ea typeface="ＭＳ Ｐゴシック" pitchFamily="34" charset="-128"/>
              </a:rPr>
              <a:t> kan van zo iemand </a:t>
            </a:r>
            <a:r>
              <a:rPr lang="en-NZ" baseline="0" dirty="0">
                <a:ea typeface="ＭＳ Ｐゴシック" pitchFamily="34" charset="-128"/>
              </a:rPr>
              <a:t>op aan</a:t>
            </a:r>
            <a:r>
              <a:rPr lang="nl-NL" baseline="0" dirty="0">
                <a:ea typeface="ＭＳ Ｐゴシック" pitchFamily="34" charset="-128"/>
              </a:rPr>
              <a:t>. Men kan</a:t>
            </a:r>
            <a:r>
              <a:rPr lang="en-NZ" baseline="0" dirty="0">
                <a:ea typeface="ＭＳ Ｐゴシック" pitchFamily="34" charset="-128"/>
              </a:rPr>
              <a:t> op deze mensen bouwen. Ze benaderen het leven en problemen op een praktische en logische </a:t>
            </a:r>
            <a:r>
              <a:rPr lang="nl-NL" baseline="0" dirty="0">
                <a:ea typeface="ＭＳ Ｐゴシック" pitchFamily="34" charset="-128"/>
              </a:rPr>
              <a:t>manier</a:t>
            </a:r>
            <a:r>
              <a:rPr lang="en-NZ" baseline="0" dirty="0">
                <a:ea typeface="ＭＳ Ｐゴシック" pitchFamily="34" charset="-128"/>
              </a:rPr>
              <a:t>. Ze houden van een zekere routine in plaats van te veel veranderingen. </a:t>
            </a:r>
            <a:r>
              <a:rPr lang="nl-NL" baseline="0" dirty="0">
                <a:ea typeface="ＭＳ Ｐゴシック" pitchFamily="34" charset="-128"/>
              </a:rPr>
              <a:t>Ze zijn</a:t>
            </a:r>
            <a:r>
              <a:rPr lang="en-NZ" baseline="0" dirty="0">
                <a:ea typeface="ＭＳ Ｐゴシック" pitchFamily="34" charset="-128"/>
              </a:rPr>
              <a:t> stabiel</a:t>
            </a:r>
            <a:r>
              <a:rPr lang="nl-NL" baseline="0" dirty="0">
                <a:ea typeface="ＭＳ Ｐゴシック" pitchFamily="34" charset="-128"/>
              </a:rPr>
              <a:t>e </a:t>
            </a:r>
            <a:r>
              <a:rPr lang="en-NZ" baseline="0" dirty="0">
                <a:ea typeface="ＭＳ Ｐゴシック" pitchFamily="34" charset="-128"/>
              </a:rPr>
              <a:t>en evenwicht</a:t>
            </a:r>
            <a:r>
              <a:rPr lang="nl-NL" baseline="0" dirty="0" err="1">
                <a:ea typeface="ＭＳ Ｐゴシック" pitchFamily="34" charset="-128"/>
              </a:rPr>
              <a:t>ige</a:t>
            </a:r>
            <a:r>
              <a:rPr lang="nl-NL" baseline="0" dirty="0">
                <a:ea typeface="ＭＳ Ｐゴシック" pitchFamily="34" charset="-128"/>
              </a:rPr>
              <a:t> </a:t>
            </a:r>
            <a:r>
              <a:rPr lang="en-NZ" baseline="0" dirty="0">
                <a:ea typeface="ＭＳ Ｐゴシック" pitchFamily="34" charset="-128"/>
              </a:rPr>
              <a:t>perso</a:t>
            </a:r>
            <a:r>
              <a:rPr lang="nl-NL" baseline="0" dirty="0" err="1">
                <a:ea typeface="ＭＳ Ｐゴシック" pitchFamily="34" charset="-128"/>
              </a:rPr>
              <a:t>nen</a:t>
            </a:r>
            <a:r>
              <a:rPr lang="nl-NL" baseline="0" dirty="0">
                <a:ea typeface="ＭＳ Ｐゴシック" pitchFamily="34" charset="-128"/>
              </a:rPr>
              <a:t> op</a:t>
            </a:r>
            <a:r>
              <a:rPr lang="en-NZ" baseline="0" dirty="0">
                <a:ea typeface="ＭＳ Ｐゴシック" pitchFamily="34" charset="-128"/>
              </a:rPr>
              <a:t> wie </a:t>
            </a:r>
            <a:r>
              <a:rPr lang="nl-NL" baseline="0" dirty="0">
                <a:ea typeface="ＭＳ Ｐゴシック" pitchFamily="34" charset="-128"/>
              </a:rPr>
              <a:t>men kan </a:t>
            </a:r>
            <a:r>
              <a:rPr lang="en-NZ" baseline="0" dirty="0">
                <a:ea typeface="ＭＳ Ｐゴシック" pitchFamily="34" charset="-128"/>
              </a:rPr>
              <a:t>rekenen. Struktuur en routine geven </a:t>
            </a:r>
            <a:r>
              <a:rPr lang="nl-NL" baseline="0" dirty="0">
                <a:ea typeface="ＭＳ Ｐゴシック" pitchFamily="34" charset="-128"/>
              </a:rPr>
              <a:t>ze </a:t>
            </a:r>
            <a:r>
              <a:rPr lang="en-NZ" baseline="0" dirty="0">
                <a:ea typeface="ＭＳ Ｐゴシック" pitchFamily="34" charset="-128"/>
              </a:rPr>
              <a:t>het gevoel van alles onder controle te hebben en dit maak</a:t>
            </a:r>
            <a:r>
              <a:rPr lang="nl-NL" baseline="0" dirty="0">
                <a:ea typeface="ＭＳ Ｐゴシック" pitchFamily="34" charset="-128"/>
              </a:rPr>
              <a:t>t hen </a:t>
            </a:r>
            <a:r>
              <a:rPr lang="en-NZ" baseline="0" dirty="0">
                <a:ea typeface="ＭＳ Ｐゴシック" pitchFamily="34" charset="-128"/>
              </a:rPr>
              <a:t>blij.</a:t>
            </a:r>
          </a:p>
          <a:p>
            <a:r>
              <a:rPr lang="en-NZ" baseline="0" dirty="0">
                <a:ea typeface="ＭＳ Ｐゴシック" pitchFamily="34" charset="-128"/>
              </a:rPr>
              <a:t>H</a:t>
            </a:r>
            <a:r>
              <a:rPr lang="nl-NL" baseline="0" dirty="0">
                <a:ea typeface="ＭＳ Ｐゴシック" pitchFamily="34" charset="-128"/>
              </a:rPr>
              <a:t>et zijn </a:t>
            </a:r>
            <a:r>
              <a:rPr lang="en-NZ" baseline="0" dirty="0">
                <a:ea typeface="ＭＳ Ｐゴシック" pitchFamily="34" charset="-128"/>
              </a:rPr>
              <a:t>warm</a:t>
            </a:r>
            <a:r>
              <a:rPr lang="nl-NL" baseline="0" dirty="0">
                <a:ea typeface="ＭＳ Ｐゴシック" pitchFamily="34" charset="-128"/>
              </a:rPr>
              <a:t>e </a:t>
            </a:r>
            <a:r>
              <a:rPr lang="en-NZ" baseline="0" dirty="0">
                <a:ea typeface="ＭＳ Ｐゴシック" pitchFamily="34" charset="-128"/>
              </a:rPr>
              <a:t>persoon</a:t>
            </a:r>
            <a:r>
              <a:rPr lang="nl-NL" baseline="0" dirty="0" err="1">
                <a:ea typeface="ＭＳ Ｐゴシック" pitchFamily="34" charset="-128"/>
              </a:rPr>
              <a:t>lijkheden</a:t>
            </a:r>
            <a:r>
              <a:rPr lang="nl-NL" baseline="0" dirty="0">
                <a:ea typeface="ＭＳ Ｐゴシック" pitchFamily="34" charset="-128"/>
              </a:rPr>
              <a:t>, </a:t>
            </a:r>
            <a:r>
              <a:rPr lang="en-NZ" baseline="0" dirty="0">
                <a:ea typeface="ＭＳ Ｐゴシック" pitchFamily="34" charset="-128"/>
              </a:rPr>
              <a:t>die</a:t>
            </a:r>
            <a:r>
              <a:rPr lang="nl-NL" baseline="0" dirty="0">
                <a:ea typeface="ＭＳ Ｐゴシック" pitchFamily="34" charset="-128"/>
              </a:rPr>
              <a:t> van</a:t>
            </a:r>
            <a:r>
              <a:rPr lang="en-NZ" baseline="0" dirty="0">
                <a:ea typeface="ＭＳ Ｐゴシック" pitchFamily="34" charset="-128"/>
              </a:rPr>
              <a:t> eerlijke en natuurlijke voeding houd</a:t>
            </a:r>
            <a:r>
              <a:rPr lang="nl-NL" baseline="0" dirty="0">
                <a:ea typeface="ＭＳ Ｐゴシック" pitchFamily="34" charset="-128"/>
              </a:rPr>
              <a:t>en</a:t>
            </a:r>
            <a:r>
              <a:rPr lang="en-NZ" baseline="0" dirty="0">
                <a:ea typeface="ＭＳ Ｐゴシック" pitchFamily="34" charset="-128"/>
              </a:rPr>
              <a:t>, </a:t>
            </a:r>
            <a:r>
              <a:rPr lang="nl-NL" baseline="0" dirty="0">
                <a:ea typeface="ＭＳ Ｐゴシック" pitchFamily="34" charset="-128"/>
              </a:rPr>
              <a:t>met </a:t>
            </a:r>
            <a:r>
              <a:rPr lang="en-NZ" baseline="0" dirty="0">
                <a:ea typeface="ＭＳ Ｐゴシック" pitchFamily="34" charset="-128"/>
              </a:rPr>
              <a:t>ook af en toe </a:t>
            </a:r>
            <a:r>
              <a:rPr lang="nl-NL" baseline="0" dirty="0">
                <a:ea typeface="ＭＳ Ｐゴシック" pitchFamily="34" charset="-128"/>
              </a:rPr>
              <a:t>wat </a:t>
            </a:r>
            <a:r>
              <a:rPr lang="en-NZ" baseline="0" dirty="0">
                <a:ea typeface="ＭＳ Ｐゴシック" pitchFamily="34" charset="-128"/>
              </a:rPr>
              <a:t>chocolade. Z</a:t>
            </a:r>
            <a:r>
              <a:rPr lang="nl-NL" baseline="0" dirty="0">
                <a:ea typeface="ＭＳ Ｐゴシック" pitchFamily="34" charset="-128"/>
              </a:rPr>
              <a:t>e </a:t>
            </a:r>
            <a:r>
              <a:rPr lang="en-NZ" baseline="0" dirty="0">
                <a:ea typeface="ＭＳ Ｐゴシック" pitchFamily="34" charset="-128"/>
              </a:rPr>
              <a:t>vind</a:t>
            </a:r>
            <a:r>
              <a:rPr lang="nl-NL" baseline="0" dirty="0">
                <a:ea typeface="ＭＳ Ｐゴシック" pitchFamily="34" charset="-128"/>
              </a:rPr>
              <a:t>en</a:t>
            </a:r>
            <a:r>
              <a:rPr lang="en-NZ" baseline="0" dirty="0">
                <a:ea typeface="ＭＳ Ｐゴシック" pitchFamily="34" charset="-128"/>
              </a:rPr>
              <a:t> het heerlijk om voor anderen te zorgen en om bepaalde tradities en routines in stand te houden</a:t>
            </a:r>
            <a:r>
              <a:rPr lang="nl-NL" baseline="0" dirty="0">
                <a:ea typeface="ＭＳ Ｐゴシック" pitchFamily="34" charset="-128"/>
              </a:rPr>
              <a:t>.</a:t>
            </a:r>
            <a:endParaRPr lang="en-NZ" dirty="0">
              <a:ea typeface="ＭＳ Ｐゴシック" pitchFamily="34" charset="-128"/>
            </a:endParaRPr>
          </a:p>
        </p:txBody>
      </p:sp>
      <p:sp>
        <p:nvSpPr>
          <p:cNvPr id="35843" name="Slide Number Placeholder 3"/>
          <p:cNvSpPr>
            <a:spLocks noGrp="1"/>
          </p:cNvSpPr>
          <p:nvPr>
            <p:ph type="sldNum" sz="quarter" idx="5"/>
          </p:nvPr>
        </p:nvSpPr>
        <p:spPr bwMode="auto">
          <a:noFill/>
          <a:ln>
            <a:miter lim="800000"/>
            <a:headEnd/>
            <a:tailEnd/>
          </a:ln>
        </p:spPr>
        <p:txBody>
          <a:bodyPr/>
          <a:lstStyle/>
          <a:p>
            <a:fld id="{AD967EFD-F3CB-463A-BDDB-5F4FCE74A70D}" type="slidenum">
              <a:rPr lang="en-US"/>
              <a:pPr/>
              <a:t>10</a:t>
            </a:fld>
            <a:endParaRPr lang="en-US"/>
          </a:p>
        </p:txBody>
      </p:sp>
    </p:spTree>
    <p:extLst>
      <p:ext uri="{BB962C8B-B14F-4D97-AF65-F5344CB8AC3E}">
        <p14:creationId xmlns:p14="http://schemas.microsoft.com/office/powerpoint/2010/main" val="467307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Bruin voedsel is voedend en stabiliseert de emoties.</a:t>
            </a:r>
          </a:p>
        </p:txBody>
      </p:sp>
      <p:sp>
        <p:nvSpPr>
          <p:cNvPr id="37891" name="Slide Number Placeholder 3"/>
          <p:cNvSpPr>
            <a:spLocks noGrp="1"/>
          </p:cNvSpPr>
          <p:nvPr>
            <p:ph type="sldNum" sz="quarter" idx="5"/>
          </p:nvPr>
        </p:nvSpPr>
        <p:spPr bwMode="auto">
          <a:noFill/>
          <a:ln>
            <a:miter lim="800000"/>
            <a:headEnd/>
            <a:tailEnd/>
          </a:ln>
        </p:spPr>
        <p:txBody>
          <a:bodyPr/>
          <a:lstStyle/>
          <a:p>
            <a:fld id="{4DFF97F8-F02B-41E1-84FF-6ECE59840691}" type="slidenum">
              <a:rPr lang="en-US"/>
              <a:pPr/>
              <a:t>11</a:t>
            </a:fld>
            <a:endParaRPr lang="en-US"/>
          </a:p>
        </p:txBody>
      </p:sp>
    </p:spTree>
    <p:extLst>
      <p:ext uri="{BB962C8B-B14F-4D97-AF65-F5344CB8AC3E}">
        <p14:creationId xmlns:p14="http://schemas.microsoft.com/office/powerpoint/2010/main" val="684833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Bruin wordt in marketing gebruikt om warmte, huiselijkheid, </a:t>
            </a:r>
            <a:r>
              <a:rPr lang="nl-NL" dirty="0">
                <a:ea typeface="ＭＳ Ｐゴシック" pitchFamily="34" charset="-128"/>
              </a:rPr>
              <a:t>het </a:t>
            </a:r>
            <a:r>
              <a:rPr lang="en-NZ" dirty="0">
                <a:ea typeface="ＭＳ Ｐゴシック" pitchFamily="34" charset="-128"/>
              </a:rPr>
              <a:t>aards</a:t>
            </a:r>
            <a:r>
              <a:rPr lang="nl-NL" baseline="0" dirty="0">
                <a:ea typeface="ＭＳ Ｐゴシック" pitchFamily="34" charset="-128"/>
              </a:rPr>
              <a:t>e </a:t>
            </a:r>
            <a:r>
              <a:rPr lang="en-NZ" baseline="0" dirty="0">
                <a:ea typeface="ＭＳ Ｐゴシック" pitchFamily="34" charset="-128"/>
              </a:rPr>
              <a:t>en veiligheid weer te geven. Het wordt gea</a:t>
            </a:r>
            <a:r>
              <a:rPr lang="nl-NL" baseline="0" dirty="0" err="1">
                <a:ea typeface="ＭＳ Ｐゴシック" pitchFamily="34" charset="-128"/>
              </a:rPr>
              <a:t>ssociëerd</a:t>
            </a:r>
            <a:r>
              <a:rPr lang="nl-NL" baseline="0" dirty="0">
                <a:ea typeface="ＭＳ Ｐゴシック" pitchFamily="34" charset="-128"/>
              </a:rPr>
              <a:t> </a:t>
            </a:r>
            <a:r>
              <a:rPr lang="en-NZ" baseline="0" dirty="0">
                <a:ea typeface="ＭＳ Ｐゴシック" pitchFamily="34" charset="-128"/>
              </a:rPr>
              <a:t>met produkten</a:t>
            </a:r>
            <a:r>
              <a:rPr lang="nl-NL" baseline="0" dirty="0">
                <a:ea typeface="ＭＳ Ｐゴシック" pitchFamily="34" charset="-128"/>
              </a:rPr>
              <a:t>,</a:t>
            </a:r>
            <a:r>
              <a:rPr lang="en-NZ" baseline="0" dirty="0">
                <a:ea typeface="ＭＳ Ｐゴシック" pitchFamily="34" charset="-128"/>
              </a:rPr>
              <a:t> die natuurlijk of organisch zijn</a:t>
            </a:r>
            <a:r>
              <a:rPr lang="nl-NL" baseline="0" dirty="0">
                <a:ea typeface="ＭＳ Ｐゴシック" pitchFamily="34" charset="-128"/>
              </a:rPr>
              <a:t>.</a:t>
            </a:r>
            <a:r>
              <a:rPr lang="en-NZ" baseline="0" dirty="0">
                <a:ea typeface="ＭＳ Ｐゴシック" pitchFamily="34" charset="-128"/>
              </a:rPr>
              <a:t> </a:t>
            </a:r>
            <a:r>
              <a:rPr lang="nl-NL" baseline="0" dirty="0">
                <a:ea typeface="ＭＳ Ｐゴシック" pitchFamily="34" charset="-128"/>
              </a:rPr>
              <a:t>Bruin </a:t>
            </a:r>
            <a:r>
              <a:rPr lang="en-NZ" baseline="0" dirty="0">
                <a:ea typeface="ＭＳ Ｐゴシック" pitchFamily="34" charset="-128"/>
              </a:rPr>
              <a:t>wordt vaak gebruikt om voedingsmiddelen te promoten</a:t>
            </a:r>
            <a:r>
              <a:rPr lang="nl-NL" baseline="0" dirty="0">
                <a:ea typeface="ＭＳ Ｐゴシック" pitchFamily="34" charset="-128"/>
              </a:rPr>
              <a:t>, </a:t>
            </a:r>
            <a:r>
              <a:rPr lang="en-NZ" baseline="0" dirty="0">
                <a:ea typeface="ＭＳ Ｐゴシック" pitchFamily="34" charset="-128"/>
              </a:rPr>
              <a:t>zoals bruin brood, koffie</a:t>
            </a:r>
            <a:r>
              <a:rPr lang="nl-NL" baseline="0" dirty="0">
                <a:ea typeface="ＭＳ Ｐゴシック" pitchFamily="34" charset="-128"/>
              </a:rPr>
              <a:t> en </a:t>
            </a:r>
            <a:r>
              <a:rPr lang="en-NZ" baseline="0" dirty="0">
                <a:ea typeface="ＭＳ Ｐゴシック" pitchFamily="34" charset="-128"/>
              </a:rPr>
              <a:t>chocol</a:t>
            </a:r>
            <a:r>
              <a:rPr lang="nl-NL" baseline="0" dirty="0" err="1">
                <a:ea typeface="ＭＳ Ｐゴシック" pitchFamily="34" charset="-128"/>
              </a:rPr>
              <a:t>ade</a:t>
            </a:r>
            <a:r>
              <a:rPr lang="nl-NL" baseline="0" dirty="0">
                <a:ea typeface="ＭＳ Ｐゴシック" pitchFamily="34" charset="-128"/>
              </a:rPr>
              <a:t>.</a:t>
            </a:r>
            <a:endParaRPr lang="en-NZ" baseline="0" dirty="0">
              <a:ea typeface="ＭＳ Ｐゴシック" pitchFamily="34" charset="-128"/>
            </a:endParaRPr>
          </a:p>
          <a:p>
            <a:r>
              <a:rPr lang="en-NZ" baseline="0" dirty="0">
                <a:ea typeface="ＭＳ Ｐゴシック" pitchFamily="34" charset="-128"/>
              </a:rPr>
              <a:t>Bruin representeert ook duurzaamheid en stabiliteit, betrouwbaarheid en waar voor je geld</a:t>
            </a:r>
            <a:r>
              <a:rPr lang="nl-NL" baseline="0" dirty="0">
                <a:ea typeface="ＭＳ Ｐゴシック" pitchFamily="34" charset="-128"/>
              </a:rPr>
              <a:t> krijgen. Degelijkheid, </a:t>
            </a:r>
            <a:r>
              <a:rPr lang="en-NZ" baseline="0" dirty="0">
                <a:ea typeface="ＭＳ Ｐゴシック" pitchFamily="34" charset="-128"/>
              </a:rPr>
              <a:t>zoals bij bruine leren meubels</a:t>
            </a:r>
            <a:r>
              <a:rPr lang="nl-NL" baseline="0" dirty="0">
                <a:ea typeface="ＭＳ Ｐゴシック" pitchFamily="34" charset="-128"/>
              </a:rPr>
              <a:t> </a:t>
            </a:r>
            <a:r>
              <a:rPr lang="en-NZ" baseline="0" dirty="0">
                <a:ea typeface="ＭＳ Ｐゴシック" pitchFamily="34" charset="-128"/>
              </a:rPr>
              <a:t>of houten produkten.</a:t>
            </a:r>
          </a:p>
          <a:p>
            <a:r>
              <a:rPr lang="en-NZ" baseline="0" dirty="0">
                <a:ea typeface="ＭＳ Ｐゴシック" pitchFamily="34" charset="-128"/>
              </a:rPr>
              <a:t>UPS (United Parcel Service) heeft bruin altijd gebruik</a:t>
            </a:r>
            <a:r>
              <a:rPr lang="nl-NL" baseline="0" dirty="0">
                <a:ea typeface="ＭＳ Ｐゴシック" pitchFamily="34" charset="-128"/>
              </a:rPr>
              <a:t>t </a:t>
            </a:r>
            <a:r>
              <a:rPr lang="en-NZ" baseline="0" dirty="0">
                <a:ea typeface="ＭＳ Ｐゴシック" pitchFamily="34" charset="-128"/>
              </a:rPr>
              <a:t>om de boodschap over te brengen</a:t>
            </a:r>
            <a:r>
              <a:rPr lang="nl-NL" baseline="0" dirty="0">
                <a:ea typeface="ＭＳ Ｐゴシック" pitchFamily="34" charset="-128"/>
              </a:rPr>
              <a:t>,</a:t>
            </a:r>
            <a:r>
              <a:rPr lang="en-NZ" baseline="0" dirty="0">
                <a:ea typeface="ＭＳ Ｐゴシック" pitchFamily="34" charset="-128"/>
              </a:rPr>
              <a:t> dat hun service betrouwbaar, veilig en verantwoordelijk </a:t>
            </a:r>
            <a:r>
              <a:rPr lang="nl-NL" baseline="0" dirty="0">
                <a:ea typeface="ＭＳ Ｐゴシック" pitchFamily="34" charset="-128"/>
              </a:rPr>
              <a:t>is voor de diensten die ze bieden.</a:t>
            </a:r>
            <a:endParaRPr lang="en-NZ" dirty="0">
              <a:ea typeface="ＭＳ Ｐゴシック" pitchFamily="34" charset="-128"/>
            </a:endParaRPr>
          </a:p>
        </p:txBody>
      </p:sp>
      <p:sp>
        <p:nvSpPr>
          <p:cNvPr id="39939" name="Slide Number Placeholder 3"/>
          <p:cNvSpPr>
            <a:spLocks noGrp="1"/>
          </p:cNvSpPr>
          <p:nvPr>
            <p:ph type="sldNum" sz="quarter" idx="5"/>
          </p:nvPr>
        </p:nvSpPr>
        <p:spPr bwMode="auto">
          <a:noFill/>
          <a:ln>
            <a:miter lim="800000"/>
            <a:headEnd/>
            <a:tailEnd/>
          </a:ln>
        </p:spPr>
        <p:txBody>
          <a:bodyPr/>
          <a:lstStyle/>
          <a:p>
            <a:fld id="{3701B46C-DE02-4EB7-9A73-F10F0E36CF30}" type="slidenum">
              <a:rPr lang="en-US"/>
              <a:pPr/>
              <a:t>12</a:t>
            </a:fld>
            <a:endParaRPr lang="en-US"/>
          </a:p>
        </p:txBody>
      </p:sp>
    </p:spTree>
    <p:extLst>
      <p:ext uri="{BB962C8B-B14F-4D97-AF65-F5344CB8AC3E}">
        <p14:creationId xmlns:p14="http://schemas.microsoft.com/office/powerpoint/2010/main" val="1631702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dirty="0" err="1">
                <a:ea typeface="ＭＳ Ｐゴシック" pitchFamily="34" charset="-128"/>
              </a:rPr>
              <a:t>Stel</a:t>
            </a:r>
            <a:r>
              <a:rPr lang="en-US" dirty="0">
                <a:ea typeface="ＭＳ Ｐゴシック" pitchFamily="34" charset="-128"/>
              </a:rPr>
              <a:t> je </a:t>
            </a:r>
            <a:r>
              <a:rPr lang="en-US" dirty="0" err="1">
                <a:ea typeface="ＭＳ Ｐゴシック" pitchFamily="34" charset="-128"/>
              </a:rPr>
              <a:t>een</a:t>
            </a:r>
            <a:r>
              <a:rPr lang="en-US" dirty="0">
                <a:ea typeface="ＭＳ Ｐゴシック" pitchFamily="34" charset="-128"/>
              </a:rPr>
              <a:t> man </a:t>
            </a:r>
            <a:r>
              <a:rPr lang="en-US" dirty="0" err="1">
                <a:ea typeface="ＭＳ Ｐゴシック" pitchFamily="34" charset="-128"/>
              </a:rPr>
              <a:t>voor</a:t>
            </a:r>
            <a:r>
              <a:rPr lang="en-US" dirty="0">
                <a:ea typeface="ＭＳ Ｐゴシック" pitchFamily="34" charset="-128"/>
              </a:rPr>
              <a:t> die in </a:t>
            </a:r>
            <a:r>
              <a:rPr lang="en-US" dirty="0" err="1">
                <a:ea typeface="ＭＳ Ｐゴシック" pitchFamily="34" charset="-128"/>
              </a:rPr>
              <a:t>een</a:t>
            </a:r>
            <a:r>
              <a:rPr lang="en-US" dirty="0">
                <a:ea typeface="ＭＳ Ｐゴシック" pitchFamily="34" charset="-128"/>
              </a:rPr>
              <a:t> </a:t>
            </a:r>
            <a:r>
              <a:rPr lang="en-US" dirty="0" err="1">
                <a:ea typeface="ＭＳ Ｐゴシック" pitchFamily="34" charset="-128"/>
              </a:rPr>
              <a:t>oud</a:t>
            </a:r>
            <a:r>
              <a:rPr lang="en-US" dirty="0">
                <a:ea typeface="ＭＳ Ｐゴシック" pitchFamily="34" charset="-128"/>
              </a:rPr>
              <a:t> </a:t>
            </a:r>
            <a:r>
              <a:rPr lang="en-US" dirty="0" err="1">
                <a:ea typeface="ＭＳ Ｐゴシック" pitchFamily="34" charset="-128"/>
              </a:rPr>
              <a:t>kasteel</a:t>
            </a:r>
            <a:r>
              <a:rPr lang="en-US" dirty="0">
                <a:ea typeface="ＭＳ Ｐゴシック" pitchFamily="34" charset="-128"/>
              </a:rPr>
              <a:t> zit. </a:t>
            </a:r>
            <a:r>
              <a:rPr lang="en-US" dirty="0" err="1">
                <a:ea typeface="ＭＳ Ｐゴシック" pitchFamily="34" charset="-128"/>
              </a:rPr>
              <a:t>Hij</a:t>
            </a:r>
            <a:r>
              <a:rPr lang="en-US" dirty="0">
                <a:ea typeface="ＭＳ Ｐゴシック" pitchFamily="34" charset="-128"/>
              </a:rPr>
              <a:t> </a:t>
            </a:r>
            <a:r>
              <a:rPr lang="en-US" dirty="0" err="1">
                <a:ea typeface="ＭＳ Ｐゴシック" pitchFamily="34" charset="-128"/>
              </a:rPr>
              <a:t>draagt</a:t>
            </a:r>
            <a:r>
              <a:rPr lang="en-US" dirty="0">
                <a:ea typeface="ＭＳ Ｐゴシック" pitchFamily="34" charset="-128"/>
              </a:rPr>
              <a:t> </a:t>
            </a:r>
            <a:r>
              <a:rPr lang="en-US" dirty="0" err="1">
                <a:ea typeface="ＭＳ Ｐゴシック" pitchFamily="34" charset="-128"/>
              </a:rPr>
              <a:t>bruine</a:t>
            </a:r>
            <a:r>
              <a:rPr lang="en-US" baseline="0" dirty="0">
                <a:ea typeface="ＭＳ Ｐゴシック" pitchFamily="34" charset="-128"/>
              </a:rPr>
              <a:t> </a:t>
            </a:r>
            <a:r>
              <a:rPr lang="en-US" baseline="0" dirty="0" err="1">
                <a:ea typeface="ＭＳ Ｐゴシック" pitchFamily="34" charset="-128"/>
              </a:rPr>
              <a:t>kleding</a:t>
            </a:r>
            <a:r>
              <a:rPr lang="en-US" baseline="0" dirty="0">
                <a:ea typeface="ＭＳ Ｐゴシック" pitchFamily="34" charset="-128"/>
              </a:rPr>
              <a:t>. </a:t>
            </a:r>
            <a:r>
              <a:rPr lang="en-US" baseline="0" dirty="0" err="1">
                <a:ea typeface="ＭＳ Ｐゴシック" pitchFamily="34" charset="-128"/>
              </a:rPr>
              <a:t>Zijn</a:t>
            </a:r>
            <a:r>
              <a:rPr lang="en-US" baseline="0" dirty="0">
                <a:ea typeface="ＭＳ Ｐゴシック" pitchFamily="34" charset="-128"/>
              </a:rPr>
              <a:t> </a:t>
            </a:r>
            <a:r>
              <a:rPr lang="en-US" baseline="0" dirty="0" err="1">
                <a:ea typeface="ＭＳ Ｐゴシック" pitchFamily="34" charset="-128"/>
              </a:rPr>
              <a:t>voeten</a:t>
            </a:r>
            <a:r>
              <a:rPr lang="en-US" baseline="0" dirty="0">
                <a:ea typeface="ＭＳ Ｐゴシック" pitchFamily="34" charset="-128"/>
              </a:rPr>
              <a:t> </a:t>
            </a:r>
            <a:r>
              <a:rPr lang="en-US" baseline="0" dirty="0" err="1">
                <a:ea typeface="ＭＳ Ｐゴシック" pitchFamily="34" charset="-128"/>
              </a:rPr>
              <a:t>rusten</a:t>
            </a:r>
            <a:r>
              <a:rPr lang="en-US" baseline="0" dirty="0">
                <a:ea typeface="ＭＳ Ｐゴシック" pitchFamily="34" charset="-128"/>
              </a:rPr>
              <a:t> op </a:t>
            </a:r>
            <a:r>
              <a:rPr lang="en-US" baseline="0" dirty="0" err="1">
                <a:ea typeface="ＭＳ Ｐゴシック" pitchFamily="34" charset="-128"/>
              </a:rPr>
              <a:t>een</a:t>
            </a:r>
            <a:r>
              <a:rPr lang="en-US" baseline="0" dirty="0">
                <a:ea typeface="ＭＳ Ｐゴシック" pitchFamily="34" charset="-128"/>
              </a:rPr>
              <a:t> bruin brood. </a:t>
            </a:r>
            <a:r>
              <a:rPr lang="en-US" baseline="0" dirty="0" err="1">
                <a:ea typeface="ＭＳ Ｐゴシック" pitchFamily="34" charset="-128"/>
              </a:rPr>
              <a:t>Zijn</a:t>
            </a:r>
            <a:r>
              <a:rPr lang="en-US" baseline="0" dirty="0">
                <a:ea typeface="ＭＳ Ｐゴシック" pitchFamily="34" charset="-128"/>
              </a:rPr>
              <a:t> </a:t>
            </a:r>
            <a:r>
              <a:rPr lang="en-US" baseline="0" dirty="0" err="1">
                <a:ea typeface="ＭＳ Ｐゴシック" pitchFamily="34" charset="-128"/>
              </a:rPr>
              <a:t>gehele</a:t>
            </a:r>
            <a:r>
              <a:rPr lang="en-US" baseline="0" dirty="0">
                <a:ea typeface="ＭＳ Ｐゴシック" pitchFamily="34" charset="-128"/>
              </a:rPr>
              <a:t> </a:t>
            </a:r>
            <a:r>
              <a:rPr lang="en-US" baseline="0" dirty="0" err="1">
                <a:ea typeface="ＭＳ Ｐゴシック" pitchFamily="34" charset="-128"/>
              </a:rPr>
              <a:t>gezin</a:t>
            </a:r>
            <a:r>
              <a:rPr lang="en-US" baseline="0" dirty="0">
                <a:ea typeface="ＭＳ Ｐゴシック" pitchFamily="34" charset="-128"/>
              </a:rPr>
              <a:t> (6 </a:t>
            </a:r>
            <a:r>
              <a:rPr lang="en-US" baseline="0" dirty="0" err="1">
                <a:ea typeface="ＭＳ Ｐゴシック" pitchFamily="34" charset="-128"/>
              </a:rPr>
              <a:t>kinderen</a:t>
            </a:r>
            <a:r>
              <a:rPr lang="en-US" baseline="0" dirty="0">
                <a:ea typeface="ＭＳ Ｐゴシック" pitchFamily="34" charset="-128"/>
              </a:rPr>
              <a:t> en </a:t>
            </a:r>
            <a:r>
              <a:rPr lang="en-US" baseline="0" dirty="0" err="1">
                <a:ea typeface="ＭＳ Ｐゴシック" pitchFamily="34" charset="-128"/>
              </a:rPr>
              <a:t>vrouw</a:t>
            </a:r>
            <a:r>
              <a:rPr lang="en-US" baseline="0" dirty="0">
                <a:ea typeface="ＭＳ Ｐゴシック" pitchFamily="34" charset="-128"/>
              </a:rPr>
              <a:t>) </a:t>
            </a:r>
            <a:r>
              <a:rPr lang="en-US" baseline="0" dirty="0" err="1">
                <a:ea typeface="ＭＳ Ｐゴシック" pitchFamily="34" charset="-128"/>
              </a:rPr>
              <a:t>zitten</a:t>
            </a:r>
            <a:r>
              <a:rPr lang="en-US" baseline="0" dirty="0">
                <a:ea typeface="ＭＳ Ｐゴシック" pitchFamily="34" charset="-128"/>
              </a:rPr>
              <a:t> aan de </a:t>
            </a:r>
            <a:r>
              <a:rPr lang="en-US" baseline="0" dirty="0" err="1">
                <a:ea typeface="ＭＳ Ｐゴシック" pitchFamily="34" charset="-128"/>
              </a:rPr>
              <a:t>eettafel</a:t>
            </a:r>
            <a:r>
              <a:rPr lang="en-US" baseline="0" dirty="0">
                <a:ea typeface="ＭＳ Ｐゴシック" pitchFamily="34" charset="-128"/>
              </a:rPr>
              <a:t> en </a:t>
            </a:r>
            <a:r>
              <a:rPr lang="en-US" baseline="0" dirty="0" err="1">
                <a:ea typeface="ＭＳ Ｐゴシック" pitchFamily="34" charset="-128"/>
              </a:rPr>
              <a:t>genieten</a:t>
            </a:r>
            <a:r>
              <a:rPr lang="en-US" baseline="0" dirty="0">
                <a:ea typeface="ＭＳ Ｐゴシック" pitchFamily="34" charset="-128"/>
              </a:rPr>
              <a:t> </a:t>
            </a:r>
            <a:r>
              <a:rPr lang="nl-NL" baseline="0" dirty="0">
                <a:ea typeface="ＭＳ Ｐゴシック" pitchFamily="34" charset="-128"/>
              </a:rPr>
              <a:t>van een </a:t>
            </a:r>
            <a:r>
              <a:rPr lang="en-US" baseline="0" dirty="0" err="1">
                <a:ea typeface="ＭＳ Ｐゴシック" pitchFamily="34" charset="-128"/>
              </a:rPr>
              <a:t>maaltijd</a:t>
            </a:r>
            <a:r>
              <a:rPr lang="en-US" baseline="0" dirty="0">
                <a:ea typeface="ＭＳ Ｐゴシック" pitchFamily="34" charset="-128"/>
              </a:rPr>
              <a:t>. In </a:t>
            </a:r>
            <a:r>
              <a:rPr lang="en-US" baseline="0" dirty="0" err="1">
                <a:ea typeface="ＭＳ Ｐゴシック" pitchFamily="34" charset="-128"/>
              </a:rPr>
              <a:t>zijn</a:t>
            </a:r>
            <a:r>
              <a:rPr lang="en-US" baseline="0" dirty="0">
                <a:ea typeface="ＭＳ Ｐゴシック" pitchFamily="34" charset="-128"/>
              </a:rPr>
              <a:t> </a:t>
            </a:r>
            <a:r>
              <a:rPr lang="nl-NL" baseline="0" dirty="0">
                <a:ea typeface="ＭＳ Ｐゴシック" pitchFamily="34" charset="-128"/>
              </a:rPr>
              <a:t>rechter</a:t>
            </a:r>
            <a:r>
              <a:rPr lang="en-US" baseline="0" dirty="0">
                <a:ea typeface="ＭＳ Ｐゴシック" pitchFamily="34" charset="-128"/>
              </a:rPr>
              <a:t>hand </a:t>
            </a:r>
            <a:r>
              <a:rPr lang="en-US" baseline="0" dirty="0" err="1">
                <a:ea typeface="ＭＳ Ｐゴシック" pitchFamily="34" charset="-128"/>
              </a:rPr>
              <a:t>houdt</a:t>
            </a:r>
            <a:r>
              <a:rPr lang="en-US" baseline="0" dirty="0">
                <a:ea typeface="ＭＳ Ｐゴシック" pitchFamily="34" charset="-128"/>
              </a:rPr>
              <a:t> </a:t>
            </a:r>
            <a:r>
              <a:rPr lang="en-US" baseline="0" dirty="0" err="1">
                <a:ea typeface="ＭＳ Ｐゴシック" pitchFamily="34" charset="-128"/>
              </a:rPr>
              <a:t>hij</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reep</a:t>
            </a:r>
            <a:r>
              <a:rPr lang="en-US" baseline="0" dirty="0">
                <a:ea typeface="ＭＳ Ｐゴシック" pitchFamily="34" charset="-128"/>
              </a:rPr>
              <a:t> </a:t>
            </a:r>
            <a:r>
              <a:rPr lang="en-US" baseline="0" dirty="0" err="1">
                <a:ea typeface="ＭＳ Ｐゴシック" pitchFamily="34" charset="-128"/>
              </a:rPr>
              <a:t>chocolade</a:t>
            </a:r>
            <a:r>
              <a:rPr lang="en-US" baseline="0" dirty="0">
                <a:ea typeface="ＭＳ Ｐゴシック" pitchFamily="34" charset="-128"/>
              </a:rPr>
              <a:t> en in </a:t>
            </a:r>
            <a:r>
              <a:rPr lang="en-US" baseline="0" dirty="0" err="1">
                <a:ea typeface="ＭＳ Ｐゴシック" pitchFamily="34" charset="-128"/>
              </a:rPr>
              <a:t>zijn</a:t>
            </a:r>
            <a:r>
              <a:rPr lang="en-US" baseline="0" dirty="0">
                <a:ea typeface="ＭＳ Ｐゴシック" pitchFamily="34" charset="-128"/>
              </a:rPr>
              <a:t> </a:t>
            </a:r>
            <a:r>
              <a:rPr lang="en-US" baseline="0" dirty="0" err="1">
                <a:ea typeface="ＭＳ Ｐゴシック" pitchFamily="34" charset="-128"/>
              </a:rPr>
              <a:t>linkerhand</a:t>
            </a:r>
            <a:r>
              <a:rPr lang="en-US" baseline="0" dirty="0">
                <a:ea typeface="ＭＳ Ｐゴシック" pitchFamily="34" charset="-128"/>
              </a:rPr>
              <a:t> </a:t>
            </a:r>
            <a:r>
              <a:rPr lang="en-US" baseline="0" dirty="0" err="1">
                <a:ea typeface="ＭＳ Ｐゴシック" pitchFamily="34" charset="-128"/>
              </a:rPr>
              <a:t>houdt</a:t>
            </a:r>
            <a:r>
              <a:rPr lang="en-US" baseline="0" dirty="0">
                <a:ea typeface="ＭＳ Ｐゴシック" pitchFamily="34" charset="-128"/>
              </a:rPr>
              <a:t> </a:t>
            </a:r>
            <a:r>
              <a:rPr lang="en-US" baseline="0" dirty="0" err="1">
                <a:ea typeface="ＭＳ Ｐゴシック" pitchFamily="34" charset="-128"/>
              </a:rPr>
              <a:t>hij</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bezem</a:t>
            </a:r>
            <a:r>
              <a:rPr lang="en-US" baseline="0" dirty="0">
                <a:ea typeface="ＭＳ Ｐゴシック" pitchFamily="34" charset="-128"/>
              </a:rPr>
              <a:t> vast.</a:t>
            </a:r>
            <a:endParaRPr lang="en-US" dirty="0">
              <a:ea typeface="ＭＳ Ｐゴシック" pitchFamily="34" charset="-128"/>
            </a:endParaRPr>
          </a:p>
        </p:txBody>
      </p:sp>
      <p:sp>
        <p:nvSpPr>
          <p:cNvPr id="44035" name="Slide Number Placeholder 3"/>
          <p:cNvSpPr>
            <a:spLocks noGrp="1"/>
          </p:cNvSpPr>
          <p:nvPr>
            <p:ph type="sldNum" sz="quarter" idx="5"/>
          </p:nvPr>
        </p:nvSpPr>
        <p:spPr bwMode="auto">
          <a:noFill/>
          <a:ln>
            <a:miter lim="800000"/>
            <a:headEnd/>
            <a:tailEnd/>
          </a:ln>
        </p:spPr>
        <p:txBody>
          <a:bodyPr/>
          <a:lstStyle/>
          <a:p>
            <a:fld id="{ADA94C1E-1C04-4668-8988-068B873D387F}" type="slidenum">
              <a:rPr lang="en-US"/>
              <a:pPr/>
              <a:t>13</a:t>
            </a:fld>
            <a:endParaRPr lang="en-US"/>
          </a:p>
        </p:txBody>
      </p:sp>
    </p:spTree>
    <p:extLst>
      <p:ext uri="{BB962C8B-B14F-4D97-AF65-F5344CB8AC3E}">
        <p14:creationId xmlns:p14="http://schemas.microsoft.com/office/powerpoint/2010/main" val="66613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dirty="0" err="1">
                <a:ea typeface="Times New Roman" pitchFamily="18" charset="0"/>
                <a:cs typeface="Calibri" pitchFamily="34" charset="0"/>
              </a:rPr>
              <a:t>Laat</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cursisten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hun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ervaringen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gedurende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meditatie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opschrijven</a:t>
            </a:r>
            <a:r>
              <a:rPr lang="en-US" baseline="0" dirty="0">
                <a:ea typeface="Times New Roman" pitchFamily="18" charset="0"/>
                <a:cs typeface="Calibri" pitchFamily="34" charset="0"/>
              </a:rPr>
              <a:t>.</a:t>
            </a:r>
          </a:p>
          <a:p>
            <a:pPr eaLnBrk="1" hangingPunct="1">
              <a:lnSpc>
                <a:spcPct val="115000"/>
              </a:lnSpc>
              <a:spcBef>
                <a:spcPct val="0"/>
              </a:spcBef>
            </a:pPr>
            <a:r>
              <a:rPr lang="en-US" baseline="0" dirty="0" err="1">
                <a:ea typeface="Times New Roman" pitchFamily="18" charset="0"/>
                <a:cs typeface="Calibri" pitchFamily="34" charset="0"/>
              </a:rPr>
              <a:t>Tevens</a:t>
            </a:r>
            <a:r>
              <a:rPr lang="en-US" baseline="0" dirty="0">
                <a:ea typeface="Times New Roman" pitchFamily="18" charset="0"/>
                <a:cs typeface="Calibri" pitchFamily="34" charset="0"/>
              </a:rPr>
              <a:t> k</a:t>
            </a:r>
            <a:r>
              <a:rPr lang="nl-NL" baseline="0" dirty="0">
                <a:ea typeface="Times New Roman" pitchFamily="18" charset="0"/>
                <a:cs typeface="Calibri" pitchFamily="34" charset="0"/>
              </a:rPr>
              <a:t>an </a:t>
            </a:r>
            <a:r>
              <a:rPr lang="en-US" baseline="0" dirty="0">
                <a:ea typeface="Times New Roman" pitchFamily="18" charset="0"/>
                <a:cs typeface="Calibri" pitchFamily="34" charset="0"/>
              </a:rPr>
              <a:t>je </a:t>
            </a:r>
            <a:r>
              <a:rPr lang="en-US" baseline="0" dirty="0" err="1">
                <a:ea typeface="Times New Roman" pitchFamily="18" charset="0"/>
                <a:cs typeface="Calibri" pitchFamily="34" charset="0"/>
              </a:rPr>
              <a:t>vragen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om</a:t>
            </a:r>
            <a:r>
              <a:rPr lang="en-US" baseline="0" dirty="0">
                <a:ea typeface="Times New Roman" pitchFamily="18" charset="0"/>
                <a:cs typeface="Calibri" pitchFamily="34" charset="0"/>
              </a:rPr>
              <a:t> op </a:t>
            </a:r>
            <a:r>
              <a:rPr lang="en-US" baseline="0" dirty="0" err="1">
                <a:ea typeface="Times New Roman" pitchFamily="18" charset="0"/>
                <a:cs typeface="Calibri" pitchFamily="34" charset="0"/>
              </a:rPr>
              <a:t>te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schrijven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waaraan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ze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kleur </a:t>
            </a:r>
            <a:r>
              <a:rPr lang="en-US" baseline="0" dirty="0" err="1">
                <a:ea typeface="Times New Roman" pitchFamily="18" charset="0"/>
                <a:cs typeface="Calibri" pitchFamily="34" charset="0"/>
              </a:rPr>
              <a:t>relateren</a:t>
            </a:r>
            <a:r>
              <a:rPr lang="en-US" baseline="0" dirty="0">
                <a:ea typeface="Times New Roman" pitchFamily="18" charset="0"/>
                <a:cs typeface="Calibri" pitchFamily="34" charset="0"/>
              </a:rPr>
              <a:t> of </a:t>
            </a:r>
            <a:r>
              <a:rPr lang="en-US" baseline="0" dirty="0" err="1">
                <a:ea typeface="Times New Roman" pitchFamily="18" charset="0"/>
                <a:cs typeface="Calibri" pitchFamily="34" charset="0"/>
              </a:rPr>
              <a:t>waaraan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kleur hun </a:t>
            </a:r>
            <a:r>
              <a:rPr lang="nl-NL" baseline="0" dirty="0">
                <a:ea typeface="Times New Roman" pitchFamily="18" charset="0"/>
                <a:cs typeface="Calibri" pitchFamily="34" charset="0"/>
              </a:rPr>
              <a:t>doet denken</a:t>
            </a:r>
            <a:r>
              <a:rPr lang="en-US" baseline="0" dirty="0">
                <a:ea typeface="Times New Roman" pitchFamily="18" charset="0"/>
                <a:cs typeface="Calibri" pitchFamily="34" charset="0"/>
              </a:rPr>
              <a:t>.</a:t>
            </a:r>
          </a:p>
          <a:p>
            <a:pPr eaLnBrk="1" hangingPunct="1">
              <a:lnSpc>
                <a:spcPct val="115000"/>
              </a:lnSpc>
              <a:spcBef>
                <a:spcPct val="0"/>
              </a:spcBef>
            </a:pPr>
            <a:endParaRPr lang="en-US" baseline="0" dirty="0">
              <a:ea typeface="Times New Roman" pitchFamily="18" charset="0"/>
              <a:cs typeface="Calibri" pitchFamily="34" charset="0"/>
            </a:endParaRPr>
          </a:p>
          <a:p>
            <a:pPr eaLnBrk="1" hangingPunct="1">
              <a:lnSpc>
                <a:spcPct val="115000"/>
              </a:lnSpc>
              <a:spcBef>
                <a:spcPct val="0"/>
              </a:spcBef>
            </a:pPr>
            <a:r>
              <a:rPr lang="en-US" baseline="0" dirty="0" err="1">
                <a:ea typeface="Times New Roman" pitchFamily="18" charset="0"/>
                <a:cs typeface="Calibri" pitchFamily="34" charset="0"/>
              </a:rPr>
              <a:t>Indien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gewenst</a:t>
            </a:r>
            <a:r>
              <a:rPr lang="en-US" baseline="0" dirty="0">
                <a:ea typeface="Times New Roman" pitchFamily="18" charset="0"/>
                <a:cs typeface="Calibri" pitchFamily="34" charset="0"/>
              </a:rPr>
              <a:t> </a:t>
            </a:r>
            <a:r>
              <a:rPr lang="nl-NL" baseline="0" dirty="0">
                <a:ea typeface="Times New Roman" pitchFamily="18" charset="0"/>
                <a:cs typeface="Calibri" pitchFamily="34" charset="0"/>
              </a:rPr>
              <a:t>kunnen</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ervaringen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gedurende</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meditaties</a:t>
            </a:r>
            <a:r>
              <a:rPr lang="en-US" baseline="0" dirty="0">
                <a:ea typeface="Times New Roman" pitchFamily="18" charset="0"/>
                <a:cs typeface="Calibri" pitchFamily="34" charset="0"/>
              </a:rPr>
              <a:t> met </a:t>
            </a:r>
            <a:r>
              <a:rPr lang="en-US" baseline="0" dirty="0" err="1">
                <a:ea typeface="Times New Roman" pitchFamily="18" charset="0"/>
                <a:cs typeface="Calibri" pitchFamily="34" charset="0"/>
              </a:rPr>
              <a:t>elkaar</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gedeeld</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worden</a:t>
            </a:r>
            <a:r>
              <a:rPr lang="en-US" baseline="0" dirty="0">
                <a:ea typeface="Times New Roman" pitchFamily="18" charset="0"/>
                <a:cs typeface="Calibri" pitchFamily="34" charset="0"/>
              </a:rPr>
              <a:t>.</a:t>
            </a:r>
            <a:endParaRPr lang="en-US" dirty="0">
              <a:ea typeface="Times New Roman" pitchFamily="18" charset="0"/>
              <a:cs typeface="Calibri" pitchFamily="34" charset="0"/>
            </a:endParaRPr>
          </a:p>
          <a:p>
            <a:pPr eaLnBrk="1" hangingPunct="1">
              <a:lnSpc>
                <a:spcPct val="115000"/>
              </a:lnSpc>
              <a:spcBef>
                <a:spcPct val="0"/>
              </a:spcBef>
            </a:pPr>
            <a:endParaRPr lang="en-US" dirty="0">
              <a:solidFill>
                <a:srgbClr val="000000"/>
              </a:solidFill>
              <a:ea typeface="Times New Roman" pitchFamily="18" charset="0"/>
              <a:cs typeface="Calibri" pitchFamily="34" charset="0"/>
            </a:endParaRP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FFD0C4-5AA3-477C-A5EA-144BC569D488}"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20548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Bruin is de kleur van de aarde,</a:t>
            </a:r>
            <a:r>
              <a:rPr lang="en-NZ" baseline="0" dirty="0">
                <a:ea typeface="ＭＳ Ｐゴシック" pitchFamily="34" charset="-128"/>
              </a:rPr>
              <a:t> stenen en hout. Het is een erg neutrale kleur</a:t>
            </a:r>
            <a:r>
              <a:rPr lang="nl-NL" baseline="0" dirty="0">
                <a:ea typeface="ＭＳ Ｐゴシック" pitchFamily="34" charset="-128"/>
              </a:rPr>
              <a:t>. Het is </a:t>
            </a:r>
            <a:r>
              <a:rPr lang="en-NZ" baseline="0" dirty="0">
                <a:ea typeface="ＭＳ Ｐゴシック" pitchFamily="34" charset="-128"/>
              </a:rPr>
              <a:t>een kleur dat terug naar de basis</a:t>
            </a:r>
            <a:r>
              <a:rPr lang="nl-NL" baseline="0" dirty="0">
                <a:ea typeface="ＭＳ Ｐゴシック" pitchFamily="34" charset="-128"/>
              </a:rPr>
              <a:t> en</a:t>
            </a:r>
            <a:r>
              <a:rPr lang="en-NZ" baseline="0" dirty="0">
                <a:ea typeface="ＭＳ Ｐゴシック" pitchFamily="34" charset="-128"/>
              </a:rPr>
              <a:t> een praktische aanpak</a:t>
            </a:r>
            <a:r>
              <a:rPr lang="nl-NL" baseline="0" dirty="0">
                <a:ea typeface="ＭＳ Ｐゴシック" pitchFamily="34" charset="-128"/>
              </a:rPr>
              <a:t> uitstraalt.</a:t>
            </a:r>
            <a:endParaRPr lang="en-NZ" baseline="0" dirty="0">
              <a:ea typeface="ＭＳ Ｐゴシック" pitchFamily="34" charset="-128"/>
            </a:endParaRPr>
          </a:p>
          <a:p>
            <a:r>
              <a:rPr lang="en-NZ" baseline="0" dirty="0">
                <a:ea typeface="ＭＳ Ｐゴシック" pitchFamily="34" charset="-128"/>
              </a:rPr>
              <a:t>Bruin staat ook voor veiligheid, struktuur, betrouwbaarheid, stabiliteit en logica. Het is daarom een kleur </a:t>
            </a:r>
            <a:r>
              <a:rPr lang="nl-NL" baseline="0" dirty="0">
                <a:ea typeface="ＭＳ Ｐゴシック" pitchFamily="34" charset="-128"/>
              </a:rPr>
              <a:t>welke </a:t>
            </a:r>
            <a:r>
              <a:rPr lang="en-NZ" baseline="0" dirty="0">
                <a:ea typeface="ＭＳ Ｐゴシック" pitchFamily="34" charset="-128"/>
              </a:rPr>
              <a:t>een gevoel van veiligheid kan geven.</a:t>
            </a:r>
            <a:endParaRPr lang="en-US" u="sng" dirty="0">
              <a:ea typeface="ＭＳ Ｐゴシック" pitchFamily="34" charset="-128"/>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DC62F6F1-831C-45D0-BC03-318F5F836685}" type="slidenum">
              <a:rPr lang="en-US"/>
              <a:pPr/>
              <a:t>3</a:t>
            </a:fld>
            <a:endParaRPr lang="en-US"/>
          </a:p>
        </p:txBody>
      </p:sp>
    </p:spTree>
    <p:extLst>
      <p:ext uri="{BB962C8B-B14F-4D97-AF65-F5344CB8AC3E}">
        <p14:creationId xmlns:p14="http://schemas.microsoft.com/office/powerpoint/2010/main" val="49084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NZ" dirty="0">
                <a:ea typeface="ＭＳ Ｐゴシック" pitchFamily="34" charset="-128"/>
              </a:rPr>
              <a:t>Bruin</a:t>
            </a:r>
            <a:r>
              <a:rPr lang="en-NZ" baseline="0" dirty="0">
                <a:ea typeface="ＭＳ Ｐゴシック" pitchFamily="34" charset="-128"/>
              </a:rPr>
              <a:t> is conservatief</a:t>
            </a:r>
            <a:r>
              <a:rPr lang="nl-NL" baseline="0" dirty="0">
                <a:ea typeface="ＭＳ Ｐゴシック" pitchFamily="34" charset="-128"/>
              </a:rPr>
              <a:t>,</a:t>
            </a:r>
            <a:r>
              <a:rPr lang="en-NZ" baseline="0" dirty="0">
                <a:ea typeface="ＭＳ Ｐゴシック" pitchFamily="34" charset="-128"/>
              </a:rPr>
              <a:t> betrouwbaar en </a:t>
            </a:r>
            <a:r>
              <a:rPr lang="nl-NL" baseline="0" dirty="0">
                <a:ea typeface="ＭＳ Ｐゴシック" pitchFamily="34" charset="-128"/>
              </a:rPr>
              <a:t>het is </a:t>
            </a:r>
            <a:r>
              <a:rPr lang="en-NZ" baseline="0" dirty="0">
                <a:ea typeface="ＭＳ Ｐゴシック" pitchFamily="34" charset="-128"/>
              </a:rPr>
              <a:t>ook een voedende kleur. Bruin heeft een kalmerend effekt op emoties. Denk ook even aan de heerlijke bruine voeding zoals chocolade, bruin brood, koffie enz. Ze geven allemaal een ‘goed’ gevoel</a:t>
            </a:r>
            <a:r>
              <a:rPr lang="nl-NL" baseline="0" dirty="0">
                <a:ea typeface="ＭＳ Ｐゴシック" pitchFamily="34" charset="-128"/>
              </a:rPr>
              <a:t>:</a:t>
            </a:r>
            <a:r>
              <a:rPr lang="en-NZ" baseline="0" dirty="0">
                <a:ea typeface="ＭＳ Ｐゴシック" pitchFamily="34" charset="-128"/>
              </a:rPr>
              <a:t> een veilig en comfortabel gevoel</a:t>
            </a:r>
            <a:r>
              <a:rPr lang="nl-NL" baseline="0" dirty="0">
                <a:ea typeface="ＭＳ Ｐゴシック" pitchFamily="34" charset="-128"/>
              </a:rPr>
              <a:t>.</a:t>
            </a:r>
            <a:endParaRPr lang="en-NZ" dirty="0">
              <a:ea typeface="ＭＳ Ｐゴシック" pitchFamily="34" charset="-128"/>
            </a:endParaRPr>
          </a:p>
          <a:p>
            <a:pPr eaLnBrk="1" hangingPunct="1">
              <a:spcBef>
                <a:spcPct val="0"/>
              </a:spcBef>
            </a:pPr>
            <a:endParaRPr lang="en-NZ" dirty="0">
              <a:ea typeface="ＭＳ Ｐゴシック" pitchFamily="34" charset="-128"/>
            </a:endParaRPr>
          </a:p>
          <a:p>
            <a:pPr eaLnBrk="1" hangingPunct="1">
              <a:spcBef>
                <a:spcPct val="0"/>
              </a:spcBef>
            </a:pPr>
            <a:endParaRPr lang="en-US" u="sng" dirty="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90E74736-4F7D-4EBF-AFA1-9E0E19DD0794}" type="slidenum">
              <a:rPr lang="en-US"/>
              <a:pPr/>
              <a:t>4</a:t>
            </a:fld>
            <a:endParaRPr lang="en-US"/>
          </a:p>
        </p:txBody>
      </p:sp>
    </p:spTree>
    <p:extLst>
      <p:ext uri="{BB962C8B-B14F-4D97-AF65-F5344CB8AC3E}">
        <p14:creationId xmlns:p14="http://schemas.microsoft.com/office/powerpoint/2010/main" val="111099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Bruin geeft een betrouwbare</a:t>
            </a:r>
            <a:r>
              <a:rPr lang="en-NZ" baseline="0" dirty="0">
                <a:ea typeface="ＭＳ Ｐゴシック" pitchFamily="34" charset="-128"/>
              </a:rPr>
              <a:t> en stabiele indruk en het heeft de uitstraling</a:t>
            </a:r>
            <a:r>
              <a:rPr lang="nl-NL" baseline="0" dirty="0">
                <a:ea typeface="ＭＳ Ｐゴシック" pitchFamily="34" charset="-128"/>
              </a:rPr>
              <a:t> natuurlijk en </a:t>
            </a:r>
            <a:r>
              <a:rPr lang="en-NZ" baseline="0" dirty="0">
                <a:ea typeface="ＭＳ Ｐゴシック" pitchFamily="34" charset="-128"/>
              </a:rPr>
              <a:t> van ‘geen poespas’</a:t>
            </a:r>
            <a:r>
              <a:rPr lang="nl-NL" baseline="0" dirty="0">
                <a:ea typeface="ＭＳ Ｐゴシック" pitchFamily="34" charset="-128"/>
              </a:rPr>
              <a:t> </a:t>
            </a:r>
            <a:r>
              <a:rPr lang="en-NZ" baseline="0" dirty="0">
                <a:ea typeface="ＭＳ Ｐゴシック" pitchFamily="34" charset="-128"/>
              </a:rPr>
              <a:t>Deze kleur staat voor stabiliteit, betrouwbaarheid, heilzaam</a:t>
            </a:r>
            <a:r>
              <a:rPr lang="nl-NL" baseline="0" dirty="0">
                <a:ea typeface="ＭＳ Ｐゴシック" pitchFamily="34" charset="-128"/>
              </a:rPr>
              <a:t>. Je kan van deze kleur op aan</a:t>
            </a:r>
            <a:r>
              <a:rPr lang="en-NZ" baseline="0" dirty="0">
                <a:ea typeface="ＭＳ Ｐゴシック" pitchFamily="34" charset="-128"/>
              </a:rPr>
              <a:t>. Er is een duidelijk verband tussen de kleur bruin en de kleur van de aarde, stenen en hout en dit maakt de kleur natuurlijk en aards.</a:t>
            </a:r>
            <a:endParaRPr lang="en-NZ" dirty="0">
              <a:ea typeface="ＭＳ Ｐゴシック" pitchFamily="34" charset="-128"/>
            </a:endParaRPr>
          </a:p>
          <a:p>
            <a:endParaRPr lang="en-NZ" dirty="0">
              <a:ea typeface="ＭＳ Ｐゴシック" pitchFamily="34" charset="-128"/>
            </a:endParaRPr>
          </a:p>
        </p:txBody>
      </p:sp>
      <p:sp>
        <p:nvSpPr>
          <p:cNvPr id="25603" name="Slide Number Placeholder 3"/>
          <p:cNvSpPr>
            <a:spLocks noGrp="1"/>
          </p:cNvSpPr>
          <p:nvPr>
            <p:ph type="sldNum" sz="quarter" idx="5"/>
          </p:nvPr>
        </p:nvSpPr>
        <p:spPr bwMode="auto">
          <a:noFill/>
          <a:ln>
            <a:miter lim="800000"/>
            <a:headEnd/>
            <a:tailEnd/>
          </a:ln>
        </p:spPr>
        <p:txBody>
          <a:bodyPr/>
          <a:lstStyle/>
          <a:p>
            <a:fld id="{BAC0733E-2330-4A44-AA7F-2DDC47791D28}" type="slidenum">
              <a:rPr lang="en-US"/>
              <a:pPr/>
              <a:t>5</a:t>
            </a:fld>
            <a:endParaRPr lang="en-US"/>
          </a:p>
        </p:txBody>
      </p:sp>
    </p:spTree>
    <p:extLst>
      <p:ext uri="{BB962C8B-B14F-4D97-AF65-F5344CB8AC3E}">
        <p14:creationId xmlns:p14="http://schemas.microsoft.com/office/powerpoint/2010/main" val="5510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Mensen</a:t>
            </a:r>
            <a:r>
              <a:rPr lang="en-NZ" baseline="0" dirty="0">
                <a:ea typeface="ＭＳ Ｐゴシック" pitchFamily="34" charset="-128"/>
              </a:rPr>
              <a:t> die overwegend bruin dragen zijn vaak hardwerkende mensen met een</a:t>
            </a:r>
            <a:r>
              <a:rPr lang="nl-NL" baseline="0" dirty="0">
                <a:ea typeface="ＭＳ Ｐゴシック" pitchFamily="34" charset="-128"/>
              </a:rPr>
              <a:t> </a:t>
            </a:r>
            <a:r>
              <a:rPr lang="en-NZ" baseline="0" dirty="0">
                <a:ea typeface="ＭＳ Ｐゴシック" pitchFamily="34" charset="-128"/>
              </a:rPr>
              <a:t>realistische kijk op het leven. Je kunt vertrouwen op hun stabiele, logische en praktische aanpak. </a:t>
            </a:r>
            <a:r>
              <a:rPr lang="nl-NL" baseline="0" dirty="0">
                <a:ea typeface="ＭＳ Ｐゴシック" pitchFamily="34" charset="-128"/>
              </a:rPr>
              <a:t>Ze </a:t>
            </a:r>
            <a:r>
              <a:rPr lang="en-NZ" baseline="0" dirty="0">
                <a:ea typeface="ＭＳ Ｐゴシック" pitchFamily="34" charset="-128"/>
              </a:rPr>
              <a:t>staan met beide benen op de grond en houden van routine</a:t>
            </a:r>
            <a:r>
              <a:rPr lang="nl-NL" baseline="0" dirty="0">
                <a:ea typeface="ＭＳ Ｐゴシック" pitchFamily="34" charset="-128"/>
              </a:rPr>
              <a:t>. Routine </a:t>
            </a:r>
            <a:r>
              <a:rPr lang="en-NZ" baseline="0" dirty="0">
                <a:ea typeface="ＭＳ Ｐゴシック" pitchFamily="34" charset="-128"/>
              </a:rPr>
              <a:t>en vaste patronen geven h</a:t>
            </a:r>
            <a:r>
              <a:rPr lang="nl-NL" baseline="0" dirty="0">
                <a:ea typeface="ＭＳ Ｐゴシック" pitchFamily="34" charset="-128"/>
              </a:rPr>
              <a:t>un </a:t>
            </a:r>
            <a:r>
              <a:rPr lang="en-NZ" baseline="0" dirty="0">
                <a:ea typeface="ＭＳ Ｐゴシック" pitchFamily="34" charset="-128"/>
              </a:rPr>
              <a:t>een gevoel van zekerheid en </a:t>
            </a:r>
            <a:r>
              <a:rPr lang="nl-NL" baseline="0" dirty="0">
                <a:ea typeface="ＭＳ Ｐゴシック" pitchFamily="34" charset="-128"/>
              </a:rPr>
              <a:t>het gevoel </a:t>
            </a:r>
            <a:r>
              <a:rPr lang="en-NZ" baseline="0" dirty="0">
                <a:ea typeface="ＭＳ Ｐゴシック" pitchFamily="34" charset="-128"/>
              </a:rPr>
              <a:t>dat ze alles onder controle hebben.</a:t>
            </a:r>
            <a:endParaRPr lang="en-US" u="sng" dirty="0">
              <a:ea typeface="ＭＳ Ｐゴシック" pitchFamily="34" charset="-128"/>
            </a:endParaRPr>
          </a:p>
          <a:p>
            <a:endParaRPr lang="en-NZ" dirty="0">
              <a:ea typeface="ＭＳ Ｐゴシック" pitchFamily="34" charset="-128"/>
            </a:endParaRPr>
          </a:p>
          <a:p>
            <a:endParaRPr lang="en-NZ" dirty="0">
              <a:ea typeface="ＭＳ Ｐゴシック" pitchFamily="34" charset="-128"/>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4817FCF1-1AC1-45F9-A600-83B8424ACB45}" type="slidenum">
              <a:rPr lang="en-US"/>
              <a:pPr/>
              <a:t>6</a:t>
            </a:fld>
            <a:endParaRPr lang="en-US"/>
          </a:p>
        </p:txBody>
      </p:sp>
    </p:spTree>
    <p:extLst>
      <p:ext uri="{BB962C8B-B14F-4D97-AF65-F5344CB8AC3E}">
        <p14:creationId xmlns:p14="http://schemas.microsoft.com/office/powerpoint/2010/main" val="61793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De kleur bruin in een kantoor of </a:t>
            </a:r>
            <a:r>
              <a:rPr lang="nl-NL" dirty="0">
                <a:ea typeface="ＭＳ Ｐゴシック" pitchFamily="34" charset="-128"/>
              </a:rPr>
              <a:t>(</a:t>
            </a:r>
            <a:r>
              <a:rPr lang="en-NZ" dirty="0">
                <a:ea typeface="ＭＳ Ｐゴシック" pitchFamily="34" charset="-128"/>
              </a:rPr>
              <a:t>t</a:t>
            </a:r>
            <a:r>
              <a:rPr lang="nl-NL" dirty="0">
                <a:ea typeface="ＭＳ Ｐゴシック" pitchFamily="34" charset="-128"/>
              </a:rPr>
              <a:t>)huis</a:t>
            </a:r>
            <a:r>
              <a:rPr lang="en-NZ" dirty="0">
                <a:ea typeface="ＭＳ Ｐゴシック" pitchFamily="34" charset="-128"/>
              </a:rPr>
              <a:t> </a:t>
            </a:r>
            <a:r>
              <a:rPr lang="nl-NL" dirty="0">
                <a:ea typeface="ＭＳ Ｐゴシック" pitchFamily="34" charset="-128"/>
              </a:rPr>
              <a:t>geeft</a:t>
            </a:r>
            <a:r>
              <a:rPr lang="nl-NL" baseline="0" dirty="0">
                <a:ea typeface="ＭＳ Ｐゴシック" pitchFamily="34" charset="-128"/>
              </a:rPr>
              <a:t> </a:t>
            </a:r>
            <a:r>
              <a:rPr lang="en-NZ" baseline="0" dirty="0">
                <a:ea typeface="ＭＳ Ｐゴシック" pitchFamily="34" charset="-128"/>
              </a:rPr>
              <a:t>een uitstraling van warmte, bescherming, stabiliteit en veiligheid. Bruin heeft een kalmerend effekt op onze emoties en kan helpen met rationeel en logisch denken. Denk maar aan de oude bibliotheek met houten vloeren en bruine leren stoelen/banken.</a:t>
            </a:r>
            <a:endParaRPr lang="en-NZ" dirty="0">
              <a:ea typeface="ＭＳ Ｐゴシック" pitchFamily="34" charset="-128"/>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86F8BD33-C4C1-413D-859E-7F351E411879}" type="slidenum">
              <a:rPr lang="en-US"/>
              <a:pPr/>
              <a:t>7</a:t>
            </a:fld>
            <a:endParaRPr lang="en-US"/>
          </a:p>
        </p:txBody>
      </p:sp>
    </p:spTree>
    <p:extLst>
      <p:ext uri="{BB962C8B-B14F-4D97-AF65-F5344CB8AC3E}">
        <p14:creationId xmlns:p14="http://schemas.microsoft.com/office/powerpoint/2010/main" val="331316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Bruin is een kleur </a:t>
            </a:r>
            <a:r>
              <a:rPr lang="nl-NL" dirty="0">
                <a:ea typeface="ＭＳ Ｐゴシック" pitchFamily="34" charset="-128"/>
              </a:rPr>
              <a:t>die</a:t>
            </a:r>
            <a:r>
              <a:rPr lang="nl-NL" baseline="0" dirty="0">
                <a:ea typeface="ＭＳ Ｐゴシック" pitchFamily="34" charset="-128"/>
              </a:rPr>
              <a:t> </a:t>
            </a:r>
            <a:r>
              <a:rPr lang="en-NZ" dirty="0">
                <a:ea typeface="ＭＳ Ｐゴシック" pitchFamily="34" charset="-128"/>
              </a:rPr>
              <a:t>voor hard werken</a:t>
            </a:r>
            <a:r>
              <a:rPr lang="nl-NL" dirty="0">
                <a:ea typeface="ＭＳ Ｐゴシック" pitchFamily="34" charset="-128"/>
              </a:rPr>
              <a:t> staat.</a:t>
            </a:r>
            <a:r>
              <a:rPr lang="nl-NL" baseline="0" dirty="0">
                <a:ea typeface="ＭＳ Ｐゴシック" pitchFamily="34" charset="-128"/>
              </a:rPr>
              <a:t> </a:t>
            </a:r>
            <a:r>
              <a:rPr lang="nl-NL" dirty="0">
                <a:ea typeface="ＭＳ Ｐゴシック" pitchFamily="34" charset="-128"/>
              </a:rPr>
              <a:t>Een</a:t>
            </a:r>
            <a:r>
              <a:rPr lang="en-NZ" dirty="0">
                <a:ea typeface="ＭＳ Ｐゴシック" pitchFamily="34" charset="-128"/>
              </a:rPr>
              <a:t> kleur die</a:t>
            </a:r>
            <a:r>
              <a:rPr lang="en-NZ" baseline="0" dirty="0">
                <a:ea typeface="ＭＳ Ｐゴシック" pitchFamily="34" charset="-128"/>
              </a:rPr>
              <a:t> van traditie</a:t>
            </a:r>
            <a:r>
              <a:rPr lang="nl-NL" baseline="0" dirty="0">
                <a:ea typeface="ＭＳ Ｐゴシック" pitchFamily="34" charset="-128"/>
              </a:rPr>
              <a:t> (vooral</a:t>
            </a:r>
            <a:r>
              <a:rPr lang="en-NZ" baseline="0" dirty="0">
                <a:ea typeface="ＭＳ Ｐゴシック" pitchFamily="34" charset="-128"/>
              </a:rPr>
              <a:t> familietradities) en routine</a:t>
            </a:r>
            <a:r>
              <a:rPr lang="nl-NL" baseline="0" dirty="0">
                <a:ea typeface="ＭＳ Ｐゴシック" pitchFamily="34" charset="-128"/>
              </a:rPr>
              <a:t> houdt</a:t>
            </a:r>
            <a:r>
              <a:rPr lang="en-NZ" baseline="0" dirty="0">
                <a:ea typeface="ＭＳ Ｐゴシック" pitchFamily="34" charset="-128"/>
              </a:rPr>
              <a:t>. Het is zoals al</a:t>
            </a:r>
            <a:r>
              <a:rPr lang="nl-NL" baseline="0" dirty="0">
                <a:ea typeface="ＭＳ Ｐゴシック" pitchFamily="34" charset="-128"/>
              </a:rPr>
              <a:t> eerder</a:t>
            </a:r>
            <a:r>
              <a:rPr lang="en-NZ" baseline="0" dirty="0">
                <a:ea typeface="ＭＳ Ｐゴシック" pitchFamily="34" charset="-128"/>
              </a:rPr>
              <a:t> gezegd een kleur</a:t>
            </a:r>
            <a:r>
              <a:rPr lang="nl-NL" baseline="0" dirty="0">
                <a:ea typeface="ＭＳ Ｐゴシック" pitchFamily="34" charset="-128"/>
              </a:rPr>
              <a:t>,</a:t>
            </a:r>
            <a:r>
              <a:rPr lang="en-NZ" baseline="0" dirty="0">
                <a:ea typeface="ＭＳ Ｐゴシック" pitchFamily="34" charset="-128"/>
              </a:rPr>
              <a:t> </a:t>
            </a:r>
            <a:r>
              <a:rPr lang="nl-NL" baseline="0" dirty="0">
                <a:ea typeface="ＭＳ Ｐゴシック" pitchFamily="34" charset="-128"/>
              </a:rPr>
              <a:t>welke </a:t>
            </a:r>
            <a:r>
              <a:rPr lang="en-NZ" baseline="0" dirty="0">
                <a:ea typeface="ＭＳ Ｐゴシック" pitchFamily="34" charset="-128"/>
              </a:rPr>
              <a:t>wordt gerelateerd aan het voeden</a:t>
            </a:r>
            <a:r>
              <a:rPr lang="nl-NL" baseline="0" dirty="0">
                <a:ea typeface="ＭＳ Ｐゴシック" pitchFamily="34" charset="-128"/>
              </a:rPr>
              <a:t>; het </a:t>
            </a:r>
            <a:r>
              <a:rPr lang="en-NZ" baseline="0" dirty="0">
                <a:ea typeface="ＭＳ Ｐゴシック" pitchFamily="34" charset="-128"/>
              </a:rPr>
              <a:t>geven van voedsel of het geven van hulp of een schuilplaats. Daarom </a:t>
            </a:r>
            <a:r>
              <a:rPr lang="nl-NL" baseline="0" dirty="0">
                <a:ea typeface="ＭＳ Ｐゴシック" pitchFamily="34" charset="-128"/>
              </a:rPr>
              <a:t>staat de</a:t>
            </a:r>
            <a:r>
              <a:rPr lang="en-NZ" baseline="0" dirty="0">
                <a:ea typeface="ＭＳ Ｐゴシック" pitchFamily="34" charset="-128"/>
              </a:rPr>
              <a:t> kleur bruin </a:t>
            </a:r>
            <a:r>
              <a:rPr lang="nl-NL" baseline="0" dirty="0">
                <a:ea typeface="ＭＳ Ｐゴシック" pitchFamily="34" charset="-128"/>
              </a:rPr>
              <a:t>voor </a:t>
            </a:r>
            <a:r>
              <a:rPr lang="en-NZ" baseline="0" dirty="0">
                <a:ea typeface="ＭＳ Ｐゴシック" pitchFamily="34" charset="-128"/>
              </a:rPr>
              <a:t>zowel het vaderlijke</a:t>
            </a:r>
            <a:r>
              <a:rPr lang="nl-NL" baseline="0" dirty="0">
                <a:ea typeface="ＭＳ Ｐゴシック" pitchFamily="34" charset="-128"/>
              </a:rPr>
              <a:t>, </a:t>
            </a:r>
            <a:r>
              <a:rPr lang="en-NZ" baseline="0" dirty="0">
                <a:ea typeface="ＭＳ Ｐゴシック" pitchFamily="34" charset="-128"/>
              </a:rPr>
              <a:t>als het moederlijk</a:t>
            </a:r>
            <a:r>
              <a:rPr lang="nl-NL" baseline="0" dirty="0">
                <a:ea typeface="ＭＳ Ｐゴシック" pitchFamily="34" charset="-128"/>
              </a:rPr>
              <a:t>e </a:t>
            </a:r>
            <a:r>
              <a:rPr lang="en-NZ" baseline="0" dirty="0">
                <a:ea typeface="ＭＳ Ｐゴシック" pitchFamily="34" charset="-128"/>
              </a:rPr>
              <a:t>verzorgen.</a:t>
            </a:r>
            <a:endParaRPr lang="en-NZ" dirty="0">
              <a:ea typeface="ＭＳ Ｐゴシック" pitchFamily="34" charset="-128"/>
            </a:endParaRPr>
          </a:p>
        </p:txBody>
      </p:sp>
      <p:sp>
        <p:nvSpPr>
          <p:cNvPr id="31747" name="Slide Number Placeholder 3"/>
          <p:cNvSpPr>
            <a:spLocks noGrp="1"/>
          </p:cNvSpPr>
          <p:nvPr>
            <p:ph type="sldNum" sz="quarter" idx="5"/>
          </p:nvPr>
        </p:nvSpPr>
        <p:spPr bwMode="auto">
          <a:noFill/>
          <a:ln>
            <a:miter lim="800000"/>
            <a:headEnd/>
            <a:tailEnd/>
          </a:ln>
        </p:spPr>
        <p:txBody>
          <a:bodyPr/>
          <a:lstStyle/>
          <a:p>
            <a:fld id="{CCD28B03-1092-48AB-857B-16B68F06082F}" type="slidenum">
              <a:rPr lang="en-US"/>
              <a:pPr/>
              <a:t>8</a:t>
            </a:fld>
            <a:endParaRPr lang="en-US"/>
          </a:p>
        </p:txBody>
      </p:sp>
    </p:spTree>
    <p:extLst>
      <p:ext uri="{BB962C8B-B14F-4D97-AF65-F5344CB8AC3E}">
        <p14:creationId xmlns:p14="http://schemas.microsoft.com/office/powerpoint/2010/main" val="3032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Omdat bruin een aardse kleur (vaste grond onder de voeten) is</a:t>
            </a:r>
            <a:r>
              <a:rPr lang="nl-NL" dirty="0">
                <a:ea typeface="ＭＳ Ｐゴシック" pitchFamily="34" charset="-128"/>
              </a:rPr>
              <a:t>,</a:t>
            </a:r>
            <a:r>
              <a:rPr lang="nl-NL" baseline="0" dirty="0">
                <a:ea typeface="ＭＳ Ｐゴシック" pitchFamily="34" charset="-128"/>
              </a:rPr>
              <a:t> </a:t>
            </a:r>
            <a:r>
              <a:rPr lang="en-NZ" dirty="0">
                <a:ea typeface="ＭＳ Ｐゴシック" pitchFamily="34" charset="-128"/>
              </a:rPr>
              <a:t>geeft het de uitstraling van veiligheid en stabiliteit.</a:t>
            </a:r>
            <a:r>
              <a:rPr lang="en-NZ" baseline="0" dirty="0">
                <a:ea typeface="ＭＳ Ｐゴシック" pitchFamily="34" charset="-128"/>
              </a:rPr>
              <a:t> Het heeft een vriendelijke en warme uitstraling, denk maar aan een huis met warmgekleurde houten vloeren. Bruin, de kleur van veiligheid en stabiliteit, een eerlijke kleur zonder poespas</a:t>
            </a:r>
            <a:r>
              <a:rPr lang="nl-NL" baseline="0" dirty="0">
                <a:ea typeface="ＭＳ Ｐゴシック" pitchFamily="34" charset="-128"/>
              </a:rPr>
              <a:t>. Je</a:t>
            </a:r>
            <a:r>
              <a:rPr lang="en-NZ" baseline="0" dirty="0">
                <a:ea typeface="ＭＳ Ｐゴシック" pitchFamily="34" charset="-128"/>
              </a:rPr>
              <a:t> weet waar je aan toe bent. Het geeft mensen een gevoel van ‘thuis’ zijn en zich veilig en op zijn gemak voelen.</a:t>
            </a:r>
            <a:endParaRPr lang="en-NZ" dirty="0">
              <a:ea typeface="ＭＳ Ｐゴシック" pitchFamily="34" charset="-128"/>
            </a:endParaRPr>
          </a:p>
        </p:txBody>
      </p:sp>
      <p:sp>
        <p:nvSpPr>
          <p:cNvPr id="33795" name="Slide Number Placeholder 3"/>
          <p:cNvSpPr>
            <a:spLocks noGrp="1"/>
          </p:cNvSpPr>
          <p:nvPr>
            <p:ph type="sldNum" sz="quarter" idx="5"/>
          </p:nvPr>
        </p:nvSpPr>
        <p:spPr bwMode="auto">
          <a:noFill/>
          <a:ln>
            <a:miter lim="800000"/>
            <a:headEnd/>
            <a:tailEnd/>
          </a:ln>
        </p:spPr>
        <p:txBody>
          <a:bodyPr/>
          <a:lstStyle/>
          <a:p>
            <a:fld id="{620E5343-860C-4177-A73B-5CC47D65E058}" type="slidenum">
              <a:rPr lang="en-US"/>
              <a:pPr/>
              <a:t>9</a:t>
            </a:fld>
            <a:endParaRPr lang="en-US"/>
          </a:p>
        </p:txBody>
      </p:sp>
    </p:spTree>
    <p:extLst>
      <p:ext uri="{BB962C8B-B14F-4D97-AF65-F5344CB8AC3E}">
        <p14:creationId xmlns:p14="http://schemas.microsoft.com/office/powerpoint/2010/main" val="158313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B2F1C59-5D46-42C7-9555-9D6F45118392}"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46580E2-4800-4A54-B1C5-132ED88ABC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C965D1-F10B-4298-9945-5BBC0F80C7C3}"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C01A567-2C83-402D-842B-A12B7B3E70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970860-CE61-4A32-9A8A-7E2670748C9C}"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D4BDA2-D62B-49A1-A723-E0DB34B4A5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B104F1-5111-4CAE-851D-A04C17394932}"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B335240-8BA9-4132-8FAF-70873B99D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8E2391-5DF7-44B9-8438-01CED43B5DB4}"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CBB9E39-8071-4ABC-A8F4-BE0F2C5100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D301676-2D97-4701-A042-16C580FB096A}"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D0A759-493D-48A1-89A8-2D076ED206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70CBA9C-C8B9-430A-9322-28DC1C10E56C}" type="datetimeFigureOut">
              <a:rPr lang="en-US"/>
              <a:pPr>
                <a:defRPr/>
              </a:pPr>
              <a:t>5/22/19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C434B8B-413A-4AF2-82BD-B119952B21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7C73E4A-A793-4EBC-82D4-A06C897FBD33}" type="datetimeFigureOut">
              <a:rPr lang="en-US"/>
              <a:pPr>
                <a:defRPr/>
              </a:pPr>
              <a:t>5/22/19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DE9A98C-EE62-415D-8E54-251706EE94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3823A9-675C-431A-8818-00B07E855FB1}" type="datetimeFigureOut">
              <a:rPr lang="en-US"/>
              <a:pPr>
                <a:defRPr/>
              </a:pPr>
              <a:t>5/22/19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D514B19-92F1-44E8-B580-B59D33C6E0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60C289-92AC-4EA3-BC68-F4FA2B220CA7}"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67825C-BFDD-46B2-8EA5-A38E36A7A8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5A2A3B-0212-41C7-8227-02C80838BE30}"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656043C-A37D-492D-BD66-AC6EF23283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4757B4-8FF0-4975-85F7-CBAFA7009337}" type="datetimeFigureOut">
              <a:rPr lang="en-US"/>
              <a:pPr>
                <a:defRPr/>
              </a:pPr>
              <a:t>5/22/19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pic>
        <p:nvPicPr>
          <p:cNvPr id="7" name="Picture 6" descr="logo w-o - final"/>
          <p:cNvPicPr>
            <a:picLocks noChangeAspect="1" noChangeArrowheads="1"/>
          </p:cNvPicPr>
          <p:nvPr userDrawn="1"/>
        </p:nvPicPr>
        <p:blipFill>
          <a:blip r:embed="rId14" cstate="print"/>
          <a:srcRect t="37668" b="30942"/>
          <a:stretch>
            <a:fillRect/>
          </a:stretch>
        </p:blipFill>
        <p:spPr bwMode="auto">
          <a:xfrm>
            <a:off x="6542856" y="6301630"/>
            <a:ext cx="2133600" cy="43973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3.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2.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4.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5.emf"/><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7.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8.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9.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0.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55650" y="2492375"/>
            <a:ext cx="7772400" cy="1470025"/>
          </a:xfrm>
        </p:spPr>
        <p:txBody>
          <a:bodyPr/>
          <a:lstStyle/>
          <a:p>
            <a:pPr eaLnBrk="1" hangingPunct="1"/>
            <a:r>
              <a:rPr lang="en-US" dirty="0" err="1">
                <a:solidFill>
                  <a:srgbClr val="FFFF99"/>
                </a:solidFill>
              </a:rPr>
              <a:t>Meditatie</a:t>
            </a:r>
            <a:endParaRPr lang="en-US" dirty="0">
              <a:solidFill>
                <a:srgbClr val="FFFF99"/>
              </a:solidFill>
            </a:endParaRPr>
          </a:p>
        </p:txBody>
      </p:sp>
      <p:pic>
        <p:nvPicPr>
          <p:cNvPr id="3076" name="Picture 6" descr="meditation.jpg"/>
          <p:cNvPicPr>
            <a:picLocks noChangeAspect="1"/>
          </p:cNvPicPr>
          <p:nvPr>
            <p:custDataLst>
              <p:tags r:id="rId2"/>
            </p:custDataLst>
          </p:nvPr>
        </p:nvPicPr>
        <p:blipFill>
          <a:blip r:embed="rId6" cstate="print"/>
          <a:srcRect/>
          <a:stretch>
            <a:fillRect/>
          </a:stretch>
        </p:blipFill>
        <p:spPr bwMode="auto">
          <a:xfrm>
            <a:off x="0" y="0"/>
            <a:ext cx="2286000" cy="2857500"/>
          </a:xfrm>
          <a:prstGeom prst="rect">
            <a:avLst/>
          </a:prstGeom>
          <a:noFill/>
          <a:ln w="9525">
            <a:noFill/>
            <a:miter lim="800000"/>
            <a:headEnd/>
            <a:tailEnd/>
          </a:ln>
        </p:spPr>
      </p:pic>
      <p:pic>
        <p:nvPicPr>
          <p:cNvPr id="3077" name="Picture 7" descr="meditation.jpg"/>
          <p:cNvPicPr>
            <a:picLocks noChangeAspect="1"/>
          </p:cNvPicPr>
          <p:nvPr>
            <p:custDataLst>
              <p:tags r:id="rId3"/>
            </p:custDataLst>
          </p:nvPr>
        </p:nvPicPr>
        <p:blipFill>
          <a:blip r:embed="rId6" cstate="print"/>
          <a:srcRect/>
          <a:stretch>
            <a:fillRect/>
          </a:stretch>
        </p:blipFill>
        <p:spPr bwMode="auto">
          <a:xfrm>
            <a:off x="6858000" y="0"/>
            <a:ext cx="2286000" cy="2857500"/>
          </a:xfrm>
          <a:prstGeom prst="rect">
            <a:avLst/>
          </a:prstGeom>
          <a:noFill/>
          <a:ln w="9525">
            <a:noFill/>
            <a:miter lim="800000"/>
            <a:headEnd/>
            <a:tailEnd/>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 Bruin</a:t>
            </a:r>
            <a:r>
              <a:rPr lang="nl-NL" dirty="0">
                <a:solidFill>
                  <a:srgbClr val="FFFF99"/>
                </a:solidFill>
                <a:ea typeface="ＭＳ Ｐゴシック" pitchFamily="34" charset="-128"/>
              </a:rPr>
              <a:t>e</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persoonlijkheid</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5220072" y="1412776"/>
            <a:ext cx="3609975" cy="5312222"/>
          </a:xfrm>
        </p:spPr>
        <p:txBody>
          <a:bodyPr>
            <a:spAutoFit/>
          </a:bodyPr>
          <a:lstStyle/>
          <a:p>
            <a:pPr eaLnBrk="1" hangingPunct="1"/>
            <a:r>
              <a:rPr lang="en-US" dirty="0" err="1">
                <a:solidFill>
                  <a:srgbClr val="FFFFCC"/>
                </a:solidFill>
                <a:ea typeface="ＭＳ Ｐゴシック" pitchFamily="34" charset="-128"/>
              </a:rPr>
              <a:t>Eerlijk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Betrouwbaar</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K</a:t>
            </a:r>
            <a:r>
              <a:rPr lang="nl-NL" dirty="0">
                <a:solidFill>
                  <a:srgbClr val="FFFFCC"/>
                </a:solidFill>
                <a:ea typeface="ＭＳ Ｐゴシック" pitchFamily="34" charset="-128"/>
              </a:rPr>
              <a:t>an je van </a:t>
            </a:r>
            <a:r>
              <a:rPr lang="en-US" dirty="0">
                <a:solidFill>
                  <a:srgbClr val="FFFFCC"/>
                </a:solidFill>
                <a:ea typeface="ＭＳ Ｐゴシック" pitchFamily="34" charset="-128"/>
              </a:rPr>
              <a:t>op aan</a:t>
            </a:r>
          </a:p>
          <a:p>
            <a:pPr eaLnBrk="1" hangingPunct="1"/>
            <a:r>
              <a:rPr lang="en-US" dirty="0" err="1">
                <a:solidFill>
                  <a:srgbClr val="FFFFCC"/>
                </a:solidFill>
                <a:ea typeface="ＭＳ Ｐゴシック" pitchFamily="34" charset="-128"/>
              </a:rPr>
              <a:t>Praktisch</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Routine</a:t>
            </a:r>
          </a:p>
          <a:p>
            <a:pPr eaLnBrk="1" hangingPunct="1"/>
            <a:r>
              <a:rPr lang="en-US" dirty="0" err="1">
                <a:solidFill>
                  <a:srgbClr val="FFFFCC"/>
                </a:solidFill>
                <a:ea typeface="ＭＳ Ｐゴシック" pitchFamily="34" charset="-128"/>
              </a:rPr>
              <a:t>Stabiel</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Evenwichtig</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Warm</a:t>
            </a:r>
          </a:p>
          <a:p>
            <a:pPr eaLnBrk="1" hangingPunct="1"/>
            <a:r>
              <a:rPr lang="en-US" dirty="0" err="1">
                <a:solidFill>
                  <a:srgbClr val="FFFFCC"/>
                </a:solidFill>
                <a:ea typeface="ＭＳ Ｐゴシック" pitchFamily="34" charset="-128"/>
              </a:rPr>
              <a:t>Traditioneel</a:t>
            </a:r>
            <a:endParaRPr lang="en-US" dirty="0">
              <a:solidFill>
                <a:srgbClr val="FFFFCC"/>
              </a:solidFill>
              <a:ea typeface="ＭＳ Ｐゴシック" pitchFamily="34" charset="-128"/>
            </a:endParaRPr>
          </a:p>
        </p:txBody>
      </p:sp>
      <p:pic>
        <p:nvPicPr>
          <p:cNvPr id="34819" name="Picture 2" descr="farmer working bought.jpg"/>
          <p:cNvPicPr>
            <a:picLocks noChangeAspect="1"/>
          </p:cNvPicPr>
          <p:nvPr>
            <p:custDataLst>
              <p:tags r:id="rId2"/>
            </p:custDataLst>
          </p:nvPr>
        </p:nvPicPr>
        <p:blipFill>
          <a:blip r:embed="rId5" cstate="print"/>
          <a:srcRect/>
          <a:stretch>
            <a:fillRect/>
          </a:stretch>
        </p:blipFill>
        <p:spPr bwMode="auto">
          <a:xfrm>
            <a:off x="0" y="2492896"/>
            <a:ext cx="4692650" cy="313372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par>
                          <p:cTn id="18" fill="hold" nodeType="with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34819"/>
                                        </p:tgtEl>
                                        <p:attrNameLst>
                                          <p:attrName>style.visibility</p:attrName>
                                        </p:attrNameLst>
                                      </p:cBhvr>
                                      <p:to>
                                        <p:strVal val="visible"/>
                                      </p:to>
                                    </p:set>
                                    <p:animEffect transition="in" filter="fade">
                                      <p:cBhvr>
                                        <p:cTn id="21" dur="2000"/>
                                        <p:tgtEl>
                                          <p:spTgt spid="34819"/>
                                        </p:tgtEl>
                                      </p:cBhvr>
                                    </p:animEffect>
                                  </p:childTnLst>
                                </p:cTn>
                              </p:par>
                            </p:childTnLst>
                          </p:cTn>
                        </p:par>
                        <p:par>
                          <p:cTn id="22" fill="hold" nodeType="withGroup">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Effect transition="in" filter="fade">
                                      <p:cBhvr>
                                        <p:cTn id="25" dur="2000"/>
                                        <p:tgtEl>
                                          <p:spTgt spid="3075">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75">
                                            <p:txEl>
                                              <p:pRg st="4" end="4"/>
                                            </p:txEl>
                                          </p:spTgt>
                                        </p:tgtEl>
                                        <p:attrNameLst>
                                          <p:attrName>style.visibility</p:attrName>
                                        </p:attrNameLst>
                                      </p:cBhvr>
                                      <p:to>
                                        <p:strVal val="visible"/>
                                      </p:to>
                                    </p:set>
                                    <p:animEffect transition="in" filter="fade">
                                      <p:cBhvr>
                                        <p:cTn id="30" dur="500"/>
                                        <p:tgtEl>
                                          <p:spTgt spid="3075">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75">
                                            <p:txEl>
                                              <p:pRg st="5" end="5"/>
                                            </p:txEl>
                                          </p:spTgt>
                                        </p:tgtEl>
                                        <p:attrNameLst>
                                          <p:attrName>style.visibility</p:attrName>
                                        </p:attrNameLst>
                                      </p:cBhvr>
                                      <p:to>
                                        <p:strVal val="visible"/>
                                      </p:to>
                                    </p:set>
                                    <p:animEffect transition="in" filter="fade">
                                      <p:cBhvr>
                                        <p:cTn id="35" dur="500"/>
                                        <p:tgtEl>
                                          <p:spTgt spid="307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75">
                                            <p:txEl>
                                              <p:pRg st="6" end="6"/>
                                            </p:txEl>
                                          </p:spTgt>
                                        </p:tgtEl>
                                        <p:attrNameLst>
                                          <p:attrName>style.visibility</p:attrName>
                                        </p:attrNameLst>
                                      </p:cBhvr>
                                      <p:to>
                                        <p:strVal val="visible"/>
                                      </p:to>
                                    </p:set>
                                    <p:animEffect transition="in" filter="fade">
                                      <p:cBhvr>
                                        <p:cTn id="40" dur="500"/>
                                        <p:tgtEl>
                                          <p:spTgt spid="307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75">
                                            <p:txEl>
                                              <p:pRg st="7" end="7"/>
                                            </p:txEl>
                                          </p:spTgt>
                                        </p:tgtEl>
                                        <p:attrNameLst>
                                          <p:attrName>style.visibility</p:attrName>
                                        </p:attrNameLst>
                                      </p:cBhvr>
                                      <p:to>
                                        <p:strVal val="visible"/>
                                      </p:to>
                                    </p:set>
                                    <p:animEffect transition="in" filter="fade">
                                      <p:cBhvr>
                                        <p:cTn id="45" dur="500"/>
                                        <p:tgtEl>
                                          <p:spTgt spid="307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075">
                                            <p:txEl>
                                              <p:pRg st="8" end="8"/>
                                            </p:txEl>
                                          </p:spTgt>
                                        </p:tgtEl>
                                        <p:attrNameLst>
                                          <p:attrName>style.visibility</p:attrName>
                                        </p:attrNameLst>
                                      </p:cBhvr>
                                      <p:to>
                                        <p:strVal val="visible"/>
                                      </p:to>
                                    </p:set>
                                    <p:animEffect transition="in" filter="fade">
                                      <p:cBhvr>
                                        <p:cTn id="50"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 Bruin </a:t>
            </a:r>
            <a:r>
              <a:rPr lang="en-US" dirty="0" err="1">
                <a:solidFill>
                  <a:srgbClr val="FFFF99"/>
                </a:solidFill>
                <a:ea typeface="ＭＳ Ｐゴシック" pitchFamily="34" charset="-128"/>
              </a:rPr>
              <a:t>voedsel</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457200" y="1600200"/>
            <a:ext cx="3609975" cy="3197225"/>
          </a:xfrm>
        </p:spPr>
        <p:txBody>
          <a:bodyPr/>
          <a:lstStyle/>
          <a:p>
            <a:pPr eaLnBrk="1" hangingPunct="1"/>
            <a:r>
              <a:rPr lang="en-US" dirty="0" err="1">
                <a:solidFill>
                  <a:srgbClr val="FFFFCC"/>
                </a:solidFill>
                <a:ea typeface="ＭＳ Ｐゴシック" pitchFamily="34" charset="-128"/>
              </a:rPr>
              <a:t>Voedend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Stabiliseert</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emoties</a:t>
            </a:r>
            <a:endParaRPr lang="en-US" dirty="0">
              <a:solidFill>
                <a:srgbClr val="FFFFCC"/>
              </a:solidFill>
              <a:ea typeface="ＭＳ Ｐゴシック" pitchFamily="34" charset="-128"/>
            </a:endParaRPr>
          </a:p>
        </p:txBody>
      </p:sp>
      <p:pic>
        <p:nvPicPr>
          <p:cNvPr id="36867" name="Picture 1" descr="chocolate.jpg"/>
          <p:cNvPicPr>
            <a:picLocks noChangeAspect="1"/>
          </p:cNvPicPr>
          <p:nvPr>
            <p:custDataLst>
              <p:tags r:id="rId2"/>
            </p:custDataLst>
          </p:nvPr>
        </p:nvPicPr>
        <p:blipFill>
          <a:blip r:embed="rId6" cstate="print"/>
          <a:srcRect/>
          <a:stretch>
            <a:fillRect/>
          </a:stretch>
        </p:blipFill>
        <p:spPr bwMode="auto">
          <a:xfrm>
            <a:off x="827088" y="4221163"/>
            <a:ext cx="2305050" cy="1528762"/>
          </a:xfrm>
          <a:prstGeom prst="rect">
            <a:avLst/>
          </a:prstGeom>
          <a:noFill/>
          <a:ln w="9525">
            <a:noFill/>
            <a:miter lim="800000"/>
            <a:headEnd/>
            <a:tailEnd/>
          </a:ln>
        </p:spPr>
      </p:pic>
      <p:pic>
        <p:nvPicPr>
          <p:cNvPr id="36868" name="Picture 3" descr="bread.jpg"/>
          <p:cNvPicPr>
            <a:picLocks noChangeAspect="1"/>
          </p:cNvPicPr>
          <p:nvPr>
            <p:custDataLst>
              <p:tags r:id="rId3"/>
            </p:custDataLst>
          </p:nvPr>
        </p:nvPicPr>
        <p:blipFill>
          <a:blip r:embed="rId7" cstate="print"/>
          <a:srcRect/>
          <a:stretch>
            <a:fillRect/>
          </a:stretch>
        </p:blipFill>
        <p:spPr bwMode="auto">
          <a:xfrm>
            <a:off x="4140200" y="1844675"/>
            <a:ext cx="4610100" cy="307657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6868"/>
                                        </p:tgtEl>
                                        <p:attrNameLst>
                                          <p:attrName>style.visibility</p:attrName>
                                        </p:attrNameLst>
                                      </p:cBhvr>
                                      <p:to>
                                        <p:strVal val="visible"/>
                                      </p:to>
                                    </p:set>
                                    <p:animEffect transition="in" filter="fade">
                                      <p:cBhvr>
                                        <p:cTn id="16" dur="2000"/>
                                        <p:tgtEl>
                                          <p:spTgt spid="36868"/>
                                        </p:tgtEl>
                                      </p:cBhvr>
                                    </p:animEffect>
                                  </p:childTnLst>
                                </p:cTn>
                              </p:par>
                              <p:par>
                                <p:cTn id="17" presetID="10" presetClass="entr" presetSubtype="0" fill="hold" nodeType="withEffect">
                                  <p:stCondLst>
                                    <p:cond delay="0"/>
                                  </p:stCondLst>
                                  <p:childTnLst>
                                    <p:set>
                                      <p:cBhvr>
                                        <p:cTn id="18" dur="1" fill="hold">
                                          <p:stCondLst>
                                            <p:cond delay="0"/>
                                          </p:stCondLst>
                                        </p:cTn>
                                        <p:tgtEl>
                                          <p:spTgt spid="36867"/>
                                        </p:tgtEl>
                                        <p:attrNameLst>
                                          <p:attrName>style.visibility</p:attrName>
                                        </p:attrNameLst>
                                      </p:cBhvr>
                                      <p:to>
                                        <p:strVal val="visible"/>
                                      </p:to>
                                    </p:set>
                                    <p:animEffect transition="in" filter="fade">
                                      <p:cBhvr>
                                        <p:cTn id="19" dur="2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 Bruin in marketing</a:t>
            </a:r>
          </a:p>
        </p:txBody>
      </p:sp>
      <p:sp>
        <p:nvSpPr>
          <p:cNvPr id="3075" name="Rectangle 3"/>
          <p:cNvSpPr>
            <a:spLocks noGrp="1" noChangeArrowheads="1"/>
          </p:cNvSpPr>
          <p:nvPr>
            <p:ph type="body" idx="1"/>
          </p:nvPr>
        </p:nvSpPr>
        <p:spPr>
          <a:xfrm>
            <a:off x="5076056" y="1412776"/>
            <a:ext cx="3744416" cy="5445224"/>
          </a:xfrm>
        </p:spPr>
        <p:txBody>
          <a:bodyPr/>
          <a:lstStyle/>
          <a:p>
            <a:pPr eaLnBrk="1" hangingPunct="1"/>
            <a:r>
              <a:rPr lang="en-US" dirty="0" err="1">
                <a:solidFill>
                  <a:srgbClr val="FFFFCC"/>
                </a:solidFill>
                <a:ea typeface="ＭＳ Ｐゴシック" pitchFamily="34" charset="-128"/>
              </a:rPr>
              <a:t>Warmte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Huiselijk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Aards</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Veilig</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Natuurlijk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Duurzaamheid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Betrouwbaar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Verantwoordelijk</a:t>
            </a:r>
            <a:endParaRPr lang="en-US" dirty="0">
              <a:solidFill>
                <a:srgbClr val="FFFFCC"/>
              </a:solidFill>
              <a:ea typeface="ＭＳ Ｐゴシック" pitchFamily="34" charset="-128"/>
            </a:endParaRPr>
          </a:p>
        </p:txBody>
      </p:sp>
      <p:pic>
        <p:nvPicPr>
          <p:cNvPr id="38915" name="Picture 2" descr="ups bought.jpg"/>
          <p:cNvPicPr>
            <a:picLocks noChangeAspect="1"/>
          </p:cNvPicPr>
          <p:nvPr>
            <p:custDataLst>
              <p:tags r:id="rId2"/>
            </p:custDataLst>
          </p:nvPr>
        </p:nvPicPr>
        <p:blipFill>
          <a:blip r:embed="rId5" cstate="print"/>
          <a:srcRect/>
          <a:stretch>
            <a:fillRect/>
          </a:stretch>
        </p:blipFill>
        <p:spPr bwMode="auto">
          <a:xfrm>
            <a:off x="323528" y="2492896"/>
            <a:ext cx="4535488" cy="300990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fade">
                                      <p:cBhvr>
                                        <p:cTn id="11" dur="500"/>
                                        <p:tgtEl>
                                          <p:spTgt spid="307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75">
                                            <p:txEl>
                                              <p:pRg st="2" end="2"/>
                                            </p:txEl>
                                          </p:spTgt>
                                        </p:tgtEl>
                                        <p:attrNameLst>
                                          <p:attrName>style.visibility</p:attrName>
                                        </p:attrNameLst>
                                      </p:cBhvr>
                                      <p:to>
                                        <p:strVal val="visible"/>
                                      </p:to>
                                    </p:set>
                                    <p:animEffect transition="in" filter="fade">
                                      <p:cBhvr>
                                        <p:cTn id="16" dur="500"/>
                                        <p:tgtEl>
                                          <p:spTgt spid="307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Effect transition="in" filter="fade">
                                      <p:cBhvr>
                                        <p:cTn id="21" dur="500"/>
                                        <p:tgtEl>
                                          <p:spTgt spid="3075">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fade">
                                      <p:cBhvr>
                                        <p:cTn id="26" dur="500"/>
                                        <p:tgtEl>
                                          <p:spTgt spid="307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Effect transition="in" filter="fade">
                                      <p:cBhvr>
                                        <p:cTn id="31" dur="500"/>
                                        <p:tgtEl>
                                          <p:spTgt spid="307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75">
                                            <p:txEl>
                                              <p:pRg st="6" end="6"/>
                                            </p:txEl>
                                          </p:spTgt>
                                        </p:tgtEl>
                                        <p:attrNameLst>
                                          <p:attrName>style.visibility</p:attrName>
                                        </p:attrNameLst>
                                      </p:cBhvr>
                                      <p:to>
                                        <p:strVal val="visible"/>
                                      </p:to>
                                    </p:set>
                                    <p:animEffect transition="in" filter="fade">
                                      <p:cBhvr>
                                        <p:cTn id="36" dur="500"/>
                                        <p:tgtEl>
                                          <p:spTgt spid="307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75">
                                            <p:txEl>
                                              <p:pRg st="7" end="7"/>
                                            </p:txEl>
                                          </p:spTgt>
                                        </p:tgtEl>
                                        <p:attrNameLst>
                                          <p:attrName>style.visibility</p:attrName>
                                        </p:attrNameLst>
                                      </p:cBhvr>
                                      <p:to>
                                        <p:strVal val="visible"/>
                                      </p:to>
                                    </p:set>
                                    <p:animEffect transition="in" filter="fade">
                                      <p:cBhvr>
                                        <p:cTn id="41" dur="500"/>
                                        <p:tgtEl>
                                          <p:spTgt spid="3075">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8915"/>
                                        </p:tgtEl>
                                        <p:attrNameLst>
                                          <p:attrName>style.visibility</p:attrName>
                                        </p:attrNameLst>
                                      </p:cBhvr>
                                      <p:to>
                                        <p:strVal val="visible"/>
                                      </p:to>
                                    </p:set>
                                    <p:animEffect transition="in" filter="fade">
                                      <p:cBhvr>
                                        <p:cTn id="46" dur="2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Brown_16_10.pdf"/>
          <p:cNvPicPr>
            <a:picLocks noChangeAspect="1"/>
          </p:cNvPicPr>
          <p:nvPr>
            <p:custDataLst>
              <p:tags r:id="rId2"/>
            </p:custDataLst>
          </p:nvPr>
        </p:nvPicPr>
        <p:blipFill>
          <a:blip r:embed="rId5" cstate="print"/>
          <a:srcRect/>
          <a:stretch>
            <a:fillRect/>
          </a:stretch>
        </p:blipFill>
        <p:spPr bwMode="auto">
          <a:xfrm>
            <a:off x="106166" y="0"/>
            <a:ext cx="8875635" cy="6857999"/>
          </a:xfrm>
          <a:prstGeom prst="rect">
            <a:avLst/>
          </a:prstGeom>
          <a:noFill/>
          <a:ln w="9525">
            <a:noFill/>
            <a:miter lim="800000"/>
            <a:headEnd/>
            <a:tailEnd/>
          </a:ln>
        </p:spPr>
      </p:pic>
    </p:spTree>
    <p:custDataLst>
      <p:tags r:id="rId1"/>
    </p:custDataLst>
  </p:cSld>
  <p:clrMapOvr>
    <a:masterClrMapping/>
  </p:clrMapOvr>
  <p:transition advTm="4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err="1">
                <a:solidFill>
                  <a:srgbClr val="FFFF99"/>
                </a:solidFill>
              </a:rPr>
              <a:t>Notities</a:t>
            </a:r>
            <a:r>
              <a:rPr lang="en-US" dirty="0">
                <a:solidFill>
                  <a:srgbClr val="FFFF99"/>
                </a:solidFill>
              </a:rPr>
              <a:t>:</a:t>
            </a:r>
          </a:p>
        </p:txBody>
      </p:sp>
      <p:sp>
        <p:nvSpPr>
          <p:cNvPr id="3" name="Content Placeholder 2"/>
          <p:cNvSpPr>
            <a:spLocks noGrp="1"/>
          </p:cNvSpPr>
          <p:nvPr>
            <p:ph idx="1"/>
          </p:nvPr>
        </p:nvSpPr>
        <p:spPr>
          <a:xfrm>
            <a:off x="457200" y="1600200"/>
            <a:ext cx="8229600" cy="2908300"/>
          </a:xfrm>
        </p:spPr>
        <p:txBody>
          <a:bodyPr/>
          <a:lstStyle/>
          <a:p>
            <a:pPr eaLnBrk="1" hangingPunct="1"/>
            <a:r>
              <a:rPr lang="en-US" dirty="0">
                <a:solidFill>
                  <a:srgbClr val="FFFFCC"/>
                </a:solidFill>
              </a:rPr>
              <a:t> Hoe </a:t>
            </a:r>
            <a:r>
              <a:rPr lang="en-US" dirty="0" err="1">
                <a:solidFill>
                  <a:srgbClr val="FFFFCC"/>
                </a:solidFill>
              </a:rPr>
              <a:t>heb</a:t>
            </a:r>
            <a:r>
              <a:rPr lang="en-US" dirty="0">
                <a:solidFill>
                  <a:srgbClr val="FFFFCC"/>
                </a:solidFill>
              </a:rPr>
              <a:t> je </a:t>
            </a:r>
            <a:r>
              <a:rPr lang="en-US" dirty="0" err="1">
                <a:solidFill>
                  <a:srgbClr val="FFFFCC"/>
                </a:solidFill>
              </a:rPr>
              <a:t>deze</a:t>
            </a:r>
            <a:r>
              <a:rPr lang="en-US" dirty="0">
                <a:solidFill>
                  <a:srgbClr val="FFFFCC"/>
                </a:solidFill>
              </a:rPr>
              <a:t> </a:t>
            </a:r>
            <a:r>
              <a:rPr lang="en-US" dirty="0" err="1">
                <a:solidFill>
                  <a:srgbClr val="FFFFCC"/>
                </a:solidFill>
              </a:rPr>
              <a:t>meditatie</a:t>
            </a:r>
            <a:r>
              <a:rPr lang="en-US" dirty="0">
                <a:solidFill>
                  <a:srgbClr val="FFFFCC"/>
                </a:solidFill>
              </a:rPr>
              <a:t> </a:t>
            </a:r>
            <a:r>
              <a:rPr lang="en-US" dirty="0" err="1">
                <a:solidFill>
                  <a:srgbClr val="FFFFCC"/>
                </a:solidFill>
              </a:rPr>
              <a:t>ervaren</a:t>
            </a:r>
            <a:r>
              <a:rPr lang="en-US" dirty="0">
                <a:solidFill>
                  <a:srgbClr val="FFFFCC"/>
                </a:solidFill>
              </a:rPr>
              <a:t>?</a:t>
            </a:r>
          </a:p>
          <a:p>
            <a:pPr eaLnBrk="1" hangingPunct="1"/>
            <a:endParaRPr lang="en-US" dirty="0">
              <a:solidFill>
                <a:srgbClr val="FFFFCC"/>
              </a:solidFill>
            </a:endParaRPr>
          </a:p>
          <a:p>
            <a:pPr eaLnBrk="1" hangingPunct="1"/>
            <a:r>
              <a:rPr lang="en-US" dirty="0" err="1">
                <a:solidFill>
                  <a:srgbClr val="FFFFCC"/>
                </a:solidFill>
              </a:rPr>
              <a:t>Waaraan</a:t>
            </a:r>
            <a:r>
              <a:rPr lang="en-US" dirty="0">
                <a:solidFill>
                  <a:srgbClr val="FFFFCC"/>
                </a:solidFill>
              </a:rPr>
              <a:t> </a:t>
            </a:r>
            <a:r>
              <a:rPr lang="en-US" dirty="0" err="1">
                <a:solidFill>
                  <a:srgbClr val="FFFFCC"/>
                </a:solidFill>
              </a:rPr>
              <a:t>relateer</a:t>
            </a:r>
            <a:r>
              <a:rPr lang="en-US" dirty="0">
                <a:solidFill>
                  <a:srgbClr val="FFFFCC"/>
                </a:solidFill>
              </a:rPr>
              <a:t> je </a:t>
            </a:r>
            <a:r>
              <a:rPr lang="en-US" dirty="0" err="1">
                <a:solidFill>
                  <a:srgbClr val="FFFFCC"/>
                </a:solidFill>
              </a:rPr>
              <a:t>deze</a:t>
            </a:r>
            <a:r>
              <a:rPr lang="en-US" dirty="0">
                <a:solidFill>
                  <a:srgbClr val="FFFFCC"/>
                </a:solidFill>
              </a:rPr>
              <a:t> </a:t>
            </a:r>
            <a:r>
              <a:rPr lang="en-US" dirty="0" err="1">
                <a:solidFill>
                  <a:srgbClr val="FFFFCC"/>
                </a:solidFill>
              </a:rPr>
              <a:t>kleur</a:t>
            </a:r>
            <a:r>
              <a:rPr lang="en-US" dirty="0">
                <a:solidFill>
                  <a:srgbClr val="FFFFCC"/>
                </a:solidFill>
              </a:rPr>
              <a:t>?</a:t>
            </a:r>
          </a:p>
        </p:txBody>
      </p:sp>
    </p:spTree>
    <p:custDataLst>
      <p:tags r:id="rId1"/>
    </p:custDataLst>
    <p:extLst>
      <p:ext uri="{BB962C8B-B14F-4D97-AF65-F5344CB8AC3E}">
        <p14:creationId xmlns:p14="http://schemas.microsoft.com/office/powerpoint/2010/main" val="285900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Bruin</a:t>
            </a:r>
          </a:p>
        </p:txBody>
      </p:sp>
      <p:sp>
        <p:nvSpPr>
          <p:cNvPr id="3075" name="Rectangle 3"/>
          <p:cNvSpPr>
            <a:spLocks noGrp="1" noChangeArrowheads="1"/>
          </p:cNvSpPr>
          <p:nvPr>
            <p:ph type="body" idx="1"/>
          </p:nvPr>
        </p:nvSpPr>
        <p:spPr>
          <a:xfrm>
            <a:off x="0" y="1600200"/>
            <a:ext cx="3779912" cy="4130361"/>
          </a:xfrm>
        </p:spPr>
        <p:txBody>
          <a:bodyPr wrap="square">
            <a:spAutoFit/>
          </a:bodyPr>
          <a:lstStyle/>
          <a:p>
            <a:pPr eaLnBrk="1" hangingPunct="1"/>
            <a:r>
              <a:rPr lang="en-US" dirty="0" err="1">
                <a:solidFill>
                  <a:srgbClr val="FFFFCC"/>
                </a:solidFill>
                <a:ea typeface="ＭＳ Ｐゴシック" pitchFamily="34" charset="-128"/>
              </a:rPr>
              <a:t>Aarde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Stenen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Hout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Terug</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naar</a:t>
            </a:r>
            <a:r>
              <a:rPr lang="en-US" dirty="0">
                <a:solidFill>
                  <a:srgbClr val="FFFFCC"/>
                </a:solidFill>
                <a:ea typeface="ＭＳ Ｐゴシック" pitchFamily="34" charset="-128"/>
              </a:rPr>
              <a:t> de basis</a:t>
            </a:r>
          </a:p>
          <a:p>
            <a:pPr eaLnBrk="1" hangingPunct="1"/>
            <a:r>
              <a:rPr lang="nl-NL" dirty="0">
                <a:solidFill>
                  <a:srgbClr val="FFFFCC"/>
                </a:solidFill>
                <a:ea typeface="ＭＳ Ｐゴシック" pitchFamily="34" charset="-128"/>
              </a:rPr>
              <a:t>Structuur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Betrouwbaarheid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Veiligheid</a:t>
            </a:r>
            <a:r>
              <a:rPr lang="en-US" dirty="0">
                <a:solidFill>
                  <a:srgbClr val="FFFFCC"/>
                </a:solidFill>
                <a:ea typeface="ＭＳ Ｐゴシック" pitchFamily="34" charset="-128"/>
              </a:rPr>
              <a:t>  </a:t>
            </a:r>
          </a:p>
        </p:txBody>
      </p:sp>
      <p:pic>
        <p:nvPicPr>
          <p:cNvPr id="20483" name="Picture 1" descr="IMG_0720.JPG"/>
          <p:cNvPicPr>
            <a:picLocks noChangeAspect="1"/>
          </p:cNvPicPr>
          <p:nvPr>
            <p:custDataLst>
              <p:tags r:id="rId2"/>
            </p:custDataLst>
          </p:nvPr>
        </p:nvPicPr>
        <p:blipFill>
          <a:blip r:embed="rId5" cstate="print"/>
          <a:srcRect/>
          <a:stretch>
            <a:fillRect/>
          </a:stretch>
        </p:blipFill>
        <p:spPr bwMode="auto">
          <a:xfrm>
            <a:off x="3851275" y="2060575"/>
            <a:ext cx="5005388" cy="375285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20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500"/>
                                        <p:tgtEl>
                                          <p:spTgt spid="30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Effect transition="in" filter="fade">
                                      <p:cBhvr>
                                        <p:cTn id="32" dur="500"/>
                                        <p:tgtEl>
                                          <p:spTgt spid="307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Effect transition="in" filter="fade">
                                      <p:cBhvr>
                                        <p:cTn id="37" dur="500"/>
                                        <p:tgtEl>
                                          <p:spTgt spid="307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75">
                                            <p:txEl>
                                              <p:pRg st="6" end="6"/>
                                            </p:txEl>
                                          </p:spTgt>
                                        </p:tgtEl>
                                        <p:attrNameLst>
                                          <p:attrName>style.visibility</p:attrName>
                                        </p:attrNameLst>
                                      </p:cBhvr>
                                      <p:to>
                                        <p:strVal val="visible"/>
                                      </p:to>
                                    </p:set>
                                    <p:animEffect transition="in" filter="fade">
                                      <p:cBhvr>
                                        <p:cTn id="42"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Bruin</a:t>
            </a:r>
          </a:p>
        </p:txBody>
      </p:sp>
      <p:sp>
        <p:nvSpPr>
          <p:cNvPr id="3075" name="Rectangle 3"/>
          <p:cNvSpPr>
            <a:spLocks noGrp="1" noChangeArrowheads="1"/>
          </p:cNvSpPr>
          <p:nvPr>
            <p:ph type="body" idx="1"/>
          </p:nvPr>
        </p:nvSpPr>
        <p:spPr>
          <a:xfrm>
            <a:off x="5796136" y="2276872"/>
            <a:ext cx="2819400" cy="3197225"/>
          </a:xfrm>
        </p:spPr>
        <p:txBody>
          <a:bodyPr/>
          <a:lstStyle/>
          <a:p>
            <a:pPr eaLnBrk="1" hangingPunct="1"/>
            <a:r>
              <a:rPr lang="en-US" dirty="0" err="1">
                <a:solidFill>
                  <a:srgbClr val="FFFFCC"/>
                </a:solidFill>
                <a:ea typeface="ＭＳ Ｐゴシック" pitchFamily="34" charset="-128"/>
              </a:rPr>
              <a:t>Conservatief</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Betrouwbaar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Voedend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Veilig</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Comfort</a:t>
            </a:r>
          </a:p>
        </p:txBody>
      </p:sp>
      <p:pic>
        <p:nvPicPr>
          <p:cNvPr id="22531" name="Picture 2" descr="bread.jpg"/>
          <p:cNvPicPr>
            <a:picLocks noChangeAspect="1"/>
          </p:cNvPicPr>
          <p:nvPr>
            <p:custDataLst>
              <p:tags r:id="rId2"/>
            </p:custDataLst>
          </p:nvPr>
        </p:nvPicPr>
        <p:blipFill>
          <a:blip r:embed="rId5" cstate="print"/>
          <a:srcRect/>
          <a:stretch>
            <a:fillRect/>
          </a:stretch>
        </p:blipFill>
        <p:spPr bwMode="auto">
          <a:xfrm>
            <a:off x="323528" y="2420888"/>
            <a:ext cx="5437188" cy="362902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1"/>
                                        </p:tgtEl>
                                        <p:attrNameLst>
                                          <p:attrName>style.visibility</p:attrName>
                                        </p:attrNameLst>
                                      </p:cBhvr>
                                      <p:to>
                                        <p:strVal val="visible"/>
                                      </p:to>
                                    </p:set>
                                    <p:animEffect transition="in" filter="fade">
                                      <p:cBhvr>
                                        <p:cTn id="27" dur="2000"/>
                                        <p:tgtEl>
                                          <p:spTgt spid="22531"/>
                                        </p:tgtEl>
                                      </p:cBhvr>
                                    </p:animEffect>
                                  </p:childTnLst>
                                </p:cTn>
                              </p:par>
                            </p:childTnLst>
                          </p:cTn>
                        </p:par>
                        <p:par>
                          <p:cTn id="28" fill="hold" nodeType="with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Effect transition="in" filter="fade">
                                      <p:cBhvr>
                                        <p:cTn id="31"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Bruin</a:t>
            </a:r>
          </a:p>
        </p:txBody>
      </p:sp>
      <p:sp>
        <p:nvSpPr>
          <p:cNvPr id="3075" name="Rectangle 3"/>
          <p:cNvSpPr>
            <a:spLocks noGrp="1" noChangeArrowheads="1"/>
          </p:cNvSpPr>
          <p:nvPr>
            <p:ph type="body" idx="1"/>
          </p:nvPr>
        </p:nvSpPr>
        <p:spPr>
          <a:xfrm>
            <a:off x="0" y="1600200"/>
            <a:ext cx="3635896" cy="3197225"/>
          </a:xfrm>
        </p:spPr>
        <p:txBody>
          <a:bodyPr/>
          <a:lstStyle/>
          <a:p>
            <a:pPr eaLnBrk="1" hangingPunct="1"/>
            <a:r>
              <a:rPr lang="en-US" dirty="0" err="1">
                <a:solidFill>
                  <a:srgbClr val="FFFFCC"/>
                </a:solidFill>
                <a:ea typeface="ＭＳ Ｐゴシック" pitchFamily="34" charset="-128"/>
              </a:rPr>
              <a:t>Stabiel</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Geen</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poespas</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Natuurlijk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Aards</a:t>
            </a:r>
            <a:endParaRPr lang="en-US" dirty="0">
              <a:solidFill>
                <a:srgbClr val="FFFFCC"/>
              </a:solidFill>
              <a:ea typeface="ＭＳ Ｐゴシック" pitchFamily="34" charset="-128"/>
            </a:endParaRPr>
          </a:p>
        </p:txBody>
      </p:sp>
      <p:pic>
        <p:nvPicPr>
          <p:cNvPr id="24579" name="Picture 1" descr="hotel.JPG"/>
          <p:cNvPicPr>
            <a:picLocks noChangeAspect="1"/>
          </p:cNvPicPr>
          <p:nvPr>
            <p:custDataLst>
              <p:tags r:id="rId2"/>
            </p:custDataLst>
          </p:nvPr>
        </p:nvPicPr>
        <p:blipFill>
          <a:blip r:embed="rId5" cstate="print"/>
          <a:srcRect/>
          <a:stretch>
            <a:fillRect/>
          </a:stretch>
        </p:blipFill>
        <p:spPr bwMode="auto">
          <a:xfrm>
            <a:off x="3635896" y="1916113"/>
            <a:ext cx="5147742" cy="4186237"/>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20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Bruin</a:t>
            </a:r>
          </a:p>
        </p:txBody>
      </p:sp>
      <p:sp>
        <p:nvSpPr>
          <p:cNvPr id="3075" name="Rectangle 3"/>
          <p:cNvSpPr>
            <a:spLocks noGrp="1" noChangeArrowheads="1"/>
          </p:cNvSpPr>
          <p:nvPr>
            <p:ph type="body" idx="1"/>
          </p:nvPr>
        </p:nvSpPr>
        <p:spPr>
          <a:xfrm>
            <a:off x="5508104" y="1916832"/>
            <a:ext cx="3635896" cy="2948499"/>
          </a:xfrm>
        </p:spPr>
        <p:txBody>
          <a:bodyPr wrap="square">
            <a:spAutoFit/>
          </a:bodyPr>
          <a:lstStyle/>
          <a:p>
            <a:pPr eaLnBrk="1" hangingPunct="1"/>
            <a:r>
              <a:rPr lang="en-US" dirty="0" err="1">
                <a:solidFill>
                  <a:srgbClr val="FFFFCC"/>
                </a:solidFill>
                <a:ea typeface="ＭＳ Ｐゴシック" pitchFamily="34" charset="-128"/>
              </a:rPr>
              <a:t>Hardwerkend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Realistisch</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Logisch</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Praktisch</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Routine</a:t>
            </a:r>
          </a:p>
        </p:txBody>
      </p:sp>
      <p:pic>
        <p:nvPicPr>
          <p:cNvPr id="26627" name="Picture 2" descr="brown boot working bought.jpg"/>
          <p:cNvPicPr>
            <a:picLocks noChangeAspect="1"/>
          </p:cNvPicPr>
          <p:nvPr>
            <p:custDataLst>
              <p:tags r:id="rId2"/>
            </p:custDataLst>
          </p:nvPr>
        </p:nvPicPr>
        <p:blipFill>
          <a:blip r:embed="rId5" cstate="print"/>
          <a:srcRect/>
          <a:stretch>
            <a:fillRect/>
          </a:stretch>
        </p:blipFill>
        <p:spPr bwMode="auto">
          <a:xfrm>
            <a:off x="971600" y="1916832"/>
            <a:ext cx="2633662" cy="394652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6627"/>
                                        </p:tgtEl>
                                        <p:attrNameLst>
                                          <p:attrName>style.visibility</p:attrName>
                                        </p:attrNameLst>
                                      </p:cBhvr>
                                      <p:to>
                                        <p:strVal val="visible"/>
                                      </p:to>
                                    </p:set>
                                    <p:animEffect transition="in" filter="fade">
                                      <p:cBhvr>
                                        <p:cTn id="15" dur="2000"/>
                                        <p:tgtEl>
                                          <p:spTgt spid="266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75">
                                            <p:txEl>
                                              <p:pRg st="2" end="2"/>
                                            </p:txEl>
                                          </p:spTgt>
                                        </p:tgtEl>
                                        <p:attrNameLst>
                                          <p:attrName>style.visibility</p:attrName>
                                        </p:attrNameLst>
                                      </p:cBhvr>
                                      <p:to>
                                        <p:strVal val="visible"/>
                                      </p:to>
                                    </p:set>
                                    <p:animEffect transition="in" filter="fade">
                                      <p:cBhvr>
                                        <p:cTn id="20" dur="500"/>
                                        <p:tgtEl>
                                          <p:spTgt spid="3075">
                                            <p:txEl>
                                              <p:pRg st="2" end="2"/>
                                            </p:txEl>
                                          </p:spTgt>
                                        </p:tgtEl>
                                      </p:cBhvr>
                                    </p:animEffect>
                                  </p:childTnLst>
                                </p:cTn>
                              </p:par>
                            </p:childTnLst>
                          </p:cTn>
                        </p:par>
                        <p:par>
                          <p:cTn id="21" fill="hold" nodeType="with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075">
                                            <p:txEl>
                                              <p:pRg st="3" end="3"/>
                                            </p:txEl>
                                          </p:spTgt>
                                        </p:tgtEl>
                                        <p:attrNameLst>
                                          <p:attrName>style.visibility</p:attrName>
                                        </p:attrNameLst>
                                      </p:cBhvr>
                                      <p:to>
                                        <p:strVal val="visible"/>
                                      </p:to>
                                    </p:set>
                                    <p:animEffect transition="in" filter="fade">
                                      <p:cBhvr>
                                        <p:cTn id="24" dur="500"/>
                                        <p:tgtEl>
                                          <p:spTgt spid="3075">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75">
                                            <p:txEl>
                                              <p:pRg st="4" end="4"/>
                                            </p:txEl>
                                          </p:spTgt>
                                        </p:tgtEl>
                                        <p:attrNameLst>
                                          <p:attrName>style.visibility</p:attrName>
                                        </p:attrNameLst>
                                      </p:cBhvr>
                                      <p:to>
                                        <p:strVal val="visible"/>
                                      </p:to>
                                    </p:set>
                                    <p:animEffect transition="in" filter="fade">
                                      <p:cBhvr>
                                        <p:cTn id="29"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Bruin</a:t>
            </a:r>
          </a:p>
        </p:txBody>
      </p:sp>
      <p:sp>
        <p:nvSpPr>
          <p:cNvPr id="3075" name="Rectangle 3"/>
          <p:cNvSpPr>
            <a:spLocks noGrp="1" noChangeArrowheads="1"/>
          </p:cNvSpPr>
          <p:nvPr>
            <p:ph type="body" idx="1"/>
          </p:nvPr>
        </p:nvSpPr>
        <p:spPr>
          <a:xfrm>
            <a:off x="323528" y="1916832"/>
            <a:ext cx="2819400" cy="3933384"/>
          </a:xfrm>
        </p:spPr>
        <p:txBody>
          <a:bodyPr>
            <a:spAutoFit/>
          </a:bodyPr>
          <a:lstStyle/>
          <a:p>
            <a:pPr eaLnBrk="1" hangingPunct="1"/>
            <a:r>
              <a:rPr lang="en-US" dirty="0">
                <a:solidFill>
                  <a:srgbClr val="FFFFCC"/>
                </a:solidFill>
                <a:ea typeface="ＭＳ Ｐゴシック" pitchFamily="34" charset="-128"/>
              </a:rPr>
              <a:t>Warm</a:t>
            </a:r>
          </a:p>
          <a:p>
            <a:pPr eaLnBrk="1" hangingPunct="1"/>
            <a:r>
              <a:rPr lang="en-US" dirty="0" err="1">
                <a:solidFill>
                  <a:srgbClr val="FFFFCC"/>
                </a:solidFill>
                <a:ea typeface="ＭＳ Ｐゴシック" pitchFamily="34" charset="-128"/>
              </a:rPr>
              <a:t>Beschermend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Veilig</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Kalmerend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Rationeel</a:t>
            </a:r>
            <a:r>
              <a:rPr lang="en-US" dirty="0">
                <a:solidFill>
                  <a:srgbClr val="FFFFCC"/>
                </a:solidFill>
                <a:ea typeface="ＭＳ Ｐゴシック" pitchFamily="34" charset="-128"/>
              </a:rPr>
              <a:t>/</a:t>
            </a:r>
            <a:r>
              <a:rPr lang="en-US" dirty="0" err="1">
                <a:solidFill>
                  <a:srgbClr val="FFFFCC"/>
                </a:solidFill>
                <a:ea typeface="ＭＳ Ｐゴシック" pitchFamily="34" charset="-128"/>
              </a:rPr>
              <a:t>logisch</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denkend</a:t>
            </a:r>
            <a:endParaRPr lang="en-US" dirty="0">
              <a:solidFill>
                <a:srgbClr val="FFFFCC"/>
              </a:solidFill>
              <a:ea typeface="ＭＳ Ｐゴシック" pitchFamily="34" charset="-128"/>
            </a:endParaRPr>
          </a:p>
        </p:txBody>
      </p:sp>
      <p:pic>
        <p:nvPicPr>
          <p:cNvPr id="28675" name="Picture 1" descr="brown library bought.jpg"/>
          <p:cNvPicPr>
            <a:picLocks noChangeAspect="1"/>
          </p:cNvPicPr>
          <p:nvPr>
            <p:custDataLst>
              <p:tags r:id="rId2"/>
            </p:custDataLst>
          </p:nvPr>
        </p:nvPicPr>
        <p:blipFill>
          <a:blip r:embed="rId5" cstate="print"/>
          <a:srcRect/>
          <a:stretch>
            <a:fillRect/>
          </a:stretch>
        </p:blipFill>
        <p:spPr bwMode="auto">
          <a:xfrm>
            <a:off x="3347864" y="1988840"/>
            <a:ext cx="5397500" cy="358140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8675"/>
                                        </p:tgtEl>
                                        <p:attrNameLst>
                                          <p:attrName>style.visibility</p:attrName>
                                        </p:attrNameLst>
                                      </p:cBhvr>
                                      <p:to>
                                        <p:strVal val="visible"/>
                                      </p:to>
                                    </p:set>
                                    <p:animEffect transition="in" filter="fade">
                                      <p:cBhvr>
                                        <p:cTn id="30" dur="2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Bruin</a:t>
            </a:r>
          </a:p>
        </p:txBody>
      </p:sp>
      <p:sp>
        <p:nvSpPr>
          <p:cNvPr id="3075" name="Rectangle 3"/>
          <p:cNvSpPr>
            <a:spLocks noGrp="1" noChangeArrowheads="1"/>
          </p:cNvSpPr>
          <p:nvPr>
            <p:ph type="body" idx="1"/>
          </p:nvPr>
        </p:nvSpPr>
        <p:spPr>
          <a:xfrm>
            <a:off x="6156176" y="2177480"/>
            <a:ext cx="2987824" cy="4680520"/>
          </a:xfrm>
        </p:spPr>
        <p:txBody>
          <a:bodyPr/>
          <a:lstStyle/>
          <a:p>
            <a:pPr eaLnBrk="1" hangingPunct="1"/>
            <a:r>
              <a:rPr lang="en-US" dirty="0" err="1">
                <a:solidFill>
                  <a:srgbClr val="FFFFCC"/>
                </a:solidFill>
                <a:ea typeface="ＭＳ Ｐゴシック" pitchFamily="34" charset="-128"/>
              </a:rPr>
              <a:t>Traditie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Voedend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Schuilplaats</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Vaderlijke</a:t>
            </a:r>
            <a:r>
              <a:rPr lang="nl-NL" dirty="0">
                <a:solidFill>
                  <a:srgbClr val="FFFFCC"/>
                </a:solidFill>
                <a:ea typeface="ＭＳ Ｐゴシック" pitchFamily="34" charset="-128"/>
              </a:rPr>
              <a:t>/ moederlijke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verzorging</a:t>
            </a:r>
            <a:endParaRPr lang="en-US" dirty="0">
              <a:solidFill>
                <a:srgbClr val="FFFFCC"/>
              </a:solidFill>
              <a:ea typeface="ＭＳ Ｐゴシック" pitchFamily="34" charset="-128"/>
            </a:endParaRPr>
          </a:p>
        </p:txBody>
      </p:sp>
      <p:pic>
        <p:nvPicPr>
          <p:cNvPr id="30723" name="Picture 2" descr="family tradition bought.jpg"/>
          <p:cNvPicPr>
            <a:picLocks noChangeAspect="1"/>
          </p:cNvPicPr>
          <p:nvPr>
            <p:custDataLst>
              <p:tags r:id="rId2"/>
            </p:custDataLst>
          </p:nvPr>
        </p:nvPicPr>
        <p:blipFill>
          <a:blip r:embed="rId5" cstate="print"/>
          <a:srcRect/>
          <a:stretch>
            <a:fillRect/>
          </a:stretch>
        </p:blipFill>
        <p:spPr bwMode="auto">
          <a:xfrm>
            <a:off x="0" y="2276872"/>
            <a:ext cx="5580063" cy="4186237"/>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fade">
                                      <p:cBhvr>
                                        <p:cTn id="10" dur="2000"/>
                                        <p:tgtEl>
                                          <p:spTgt spid="307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animEffect transition="in" filter="fade">
                                      <p:cBhvr>
                                        <p:cTn id="15" dur="1000"/>
                                        <p:tgtEl>
                                          <p:spTgt spid="307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75">
                                            <p:txEl>
                                              <p:pRg st="2" end="2"/>
                                            </p:txEl>
                                          </p:spTgt>
                                        </p:tgtEl>
                                        <p:attrNameLst>
                                          <p:attrName>style.visibility</p:attrName>
                                        </p:attrNameLst>
                                      </p:cBhvr>
                                      <p:to>
                                        <p:strVal val="visible"/>
                                      </p:to>
                                    </p:set>
                                    <p:animEffect transition="in" filter="fade">
                                      <p:cBhvr>
                                        <p:cTn id="20" dur="1000"/>
                                        <p:tgtEl>
                                          <p:spTgt spid="307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Effect transition="in" filter="fade">
                                      <p:cBhvr>
                                        <p:cTn id="25"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Bruin</a:t>
            </a:r>
          </a:p>
        </p:txBody>
      </p:sp>
      <p:sp>
        <p:nvSpPr>
          <p:cNvPr id="3075" name="Rectangle 3"/>
          <p:cNvSpPr>
            <a:spLocks noGrp="1" noChangeArrowheads="1"/>
          </p:cNvSpPr>
          <p:nvPr>
            <p:ph type="body" idx="1"/>
          </p:nvPr>
        </p:nvSpPr>
        <p:spPr>
          <a:xfrm>
            <a:off x="289023" y="1632282"/>
            <a:ext cx="2819400" cy="3960440"/>
          </a:xfrm>
        </p:spPr>
        <p:txBody>
          <a:bodyPr/>
          <a:lstStyle/>
          <a:p>
            <a:pPr eaLnBrk="1" hangingPunct="1"/>
            <a:r>
              <a:rPr lang="en-US" dirty="0" err="1">
                <a:solidFill>
                  <a:srgbClr val="FFFFCC"/>
                </a:solidFill>
                <a:ea typeface="ＭＳ Ｐゴシック" pitchFamily="34" charset="-128"/>
              </a:rPr>
              <a:t>Veiligheid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Stabiliteit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Vriendelijk</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Warm</a:t>
            </a:r>
          </a:p>
          <a:p>
            <a:pPr eaLnBrk="1" hangingPunct="1"/>
            <a:r>
              <a:rPr lang="en-US" dirty="0">
                <a:solidFill>
                  <a:srgbClr val="FFFFCC"/>
                </a:solidFill>
                <a:ea typeface="ＭＳ Ｐゴシック" pitchFamily="34" charset="-128"/>
              </a:rPr>
              <a:t>K</a:t>
            </a:r>
            <a:r>
              <a:rPr lang="nl-NL" dirty="0">
                <a:solidFill>
                  <a:srgbClr val="FFFFCC"/>
                </a:solidFill>
                <a:ea typeface="ＭＳ Ｐゴシック" pitchFamily="34" charset="-128"/>
              </a:rPr>
              <a:t>an op gebouwd worden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Gevoel</a:t>
            </a:r>
            <a:r>
              <a:rPr lang="en-US" dirty="0">
                <a:solidFill>
                  <a:srgbClr val="FFFFCC"/>
                </a:solidFill>
                <a:ea typeface="ＭＳ Ｐゴシック" pitchFamily="34" charset="-128"/>
              </a:rPr>
              <a:t> van ‘</a:t>
            </a:r>
            <a:r>
              <a:rPr lang="nl-NL" dirty="0">
                <a:solidFill>
                  <a:srgbClr val="FFFFCC"/>
                </a:solidFill>
                <a:ea typeface="ＭＳ Ｐゴシック" pitchFamily="34" charset="-128"/>
              </a:rPr>
              <a:t>thuis</a:t>
            </a:r>
            <a:r>
              <a:rPr lang="en-US" dirty="0">
                <a:solidFill>
                  <a:srgbClr val="FFFFCC"/>
                </a:solidFill>
                <a:ea typeface="ＭＳ Ｐゴシック" pitchFamily="34" charset="-128"/>
              </a:rPr>
              <a:t>’</a:t>
            </a:r>
          </a:p>
        </p:txBody>
      </p:sp>
      <p:pic>
        <p:nvPicPr>
          <p:cNvPr id="32771" name="Picture 1" descr="building house.JPG"/>
          <p:cNvPicPr>
            <a:picLocks noChangeAspect="1"/>
          </p:cNvPicPr>
          <p:nvPr>
            <p:custDataLst>
              <p:tags r:id="rId2"/>
            </p:custDataLst>
          </p:nvPr>
        </p:nvPicPr>
        <p:blipFill>
          <a:blip r:embed="rId5" cstate="print"/>
          <a:srcRect/>
          <a:stretch>
            <a:fillRect/>
          </a:stretch>
        </p:blipFill>
        <p:spPr bwMode="auto">
          <a:xfrm>
            <a:off x="2987824" y="1916832"/>
            <a:ext cx="5832475" cy="437515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10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1000"/>
                                        <p:tgtEl>
                                          <p:spTgt spid="3075">
                                            <p:txEl>
                                              <p:pRg st="2" end="2"/>
                                            </p:txEl>
                                          </p:spTgt>
                                        </p:tgtEl>
                                      </p:cBhvr>
                                    </p:animEffect>
                                  </p:childTnLst>
                                </p:cTn>
                              </p:par>
                            </p:childTnLst>
                          </p:cTn>
                        </p:par>
                        <p:par>
                          <p:cTn id="18" fill="hold" nodeType="with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Effect transition="in" filter="fade">
                                      <p:cBhvr>
                                        <p:cTn id="21" dur="1000"/>
                                        <p:tgtEl>
                                          <p:spTgt spid="307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fade">
                                      <p:cBhvr>
                                        <p:cTn id="26" dur="1000"/>
                                        <p:tgtEl>
                                          <p:spTgt spid="307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Effect transition="in" filter="fade">
                                      <p:cBhvr>
                                        <p:cTn id="31" dur="1000"/>
                                        <p:tgtEl>
                                          <p:spTgt spid="307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771"/>
                                        </p:tgtEl>
                                        <p:attrNameLst>
                                          <p:attrName>style.visibility</p:attrName>
                                        </p:attrNameLst>
                                      </p:cBhvr>
                                      <p:to>
                                        <p:strVal val="visible"/>
                                      </p:to>
                                    </p:set>
                                    <p:animEffect transition="in" filter="fade">
                                      <p:cBhvr>
                                        <p:cTn id="36" dur="2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070"/>
  <p:tag name="ART_ENCODE_TYPE" val="0"/>
  <p:tag name="ART_ENCODE_INDEX" val="1"/>
  <p:tag name="ARTICULATE_REFERENCE_TYPE_3" val="1"/>
  <p:tag name="ARTICULATE_REFERENCE_TITLE_3" val="3. The colour RED"/>
  <p:tag name="ARTICULATE_REFERENCE_3" val="D:\Documents\My Articulate Projects\CC module 1\Source files\word pdf documents\Manual Module 1 - Part2 RED.pdf"/>
  <p:tag name="PRESENTATION_PLAYLIST_5" val="louise3"/>
  <p:tag name="PRESENTATION_PLAYLIST_6" val="Michael Bubble"/>
  <p:tag name="ARTICULATE_AUDIO_TEMP" val="C:\Users\Jos\AppData\Local\Temp\articulate\presenter\ae\audio\20111025120932\"/>
  <p:tag name="ARTICULATE_REFERENCE_COUNT" val="2"/>
  <p:tag name="ARTICULATE_REFERENCE_TYPE_1" val="1"/>
  <p:tag name="ARTICULATE_REFERENCE_TITLE_1" val="The CC Companion Workbook"/>
  <p:tag name="ARTICULATE_REFERENCE_1" val="D:\Documents\My Articulate Projects\CC module 1\Source files\word pdf documents\CC companion book module 1.pdf"/>
  <p:tag name="ARTICULATE_REFERENCE_TYPE_2" val="1"/>
  <p:tag name="ARTICULATE_REFERENCE_TITLE_2" val="The manual section 2"/>
  <p:tag name="ARTICULATE_REFERENCE_2" val="D:\Documents\My Articulate Projects\CC module 1\Source files\Manuals\Manual Module 1 - braun.pdf"/>
  <p:tag name="ARTICULATE_PROJECT_OPEN" val="1"/>
  <p:tag name="PRESENTATION_PLAYLIST_COUNT" val="4"/>
  <p:tag name="PRESENTATION_PLAYLIST_1" val="no music"/>
  <p:tag name="PRESENTATION_PLAYLIST_2" val="bach2"/>
  <p:tag name="PRESENTATION_PLAYLIST_3" val="bach"/>
  <p:tag name="PRESENTATION_PLAYLIST_4" val="corporate"/>
  <p:tag name="PRESENTATION_PRESENTER_SLIDE_LEVEL" val="1"/>
  <p:tag name="ARTICULATE_PRESENTER_VERSION" val="6"/>
  <p:tag name="PUBLISH_TITLE" val="brown1"/>
  <p:tag name="ARTICULATE_PUBLISH_PATH" val="C:\Users\Playtech\Documents\My Articulate Projects\CC module 1\Published output"/>
  <p:tag name="ARTICULATE_LOGO" val="CC logo.jpg"/>
  <p:tag name="ARTICULATE_PRESENTER" val="Thelma van der Werff"/>
  <p:tag name="ARTICULATE_PRESENTER_GUID" val="AC8AA0E2802E"/>
  <p:tag name="ARTICULATE_LMS" val="0"/>
  <p:tag name="ARTICULATE_TEMPLATE" val="CC Template V2.0"/>
  <p:tag name="ARTICULATE_TEMPLATE_GUID" val="f9139e53-8334-4593-a488-6a3e26f4980e"/>
  <p:tag name="LMS_PUBLISH" val="No"/>
  <p:tag name="PRESENTER_PREVIEW_MODE" val="0"/>
  <p:tag name="PRESENTER_PREVIEW_START" val="1"/>
  <p:tag name="PLAYERLOGOHEIGHT" val="68"/>
  <p:tag name="PLAYERLOGOWIDTH" val="322"/>
  <p:tag name="LAUNCHINNEWWINDOW" val="0"/>
  <p:tag name="LASTPUBLISHED" val="C:\Users\Playtech\Documents\My Articulate Projects\CC module 1\Published output\brown1\player.html"/>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nurturing"/>
  <p:tag name="TIMELINE" val="2.1/4.7/13.6/18.0"/>
  <p:tag name="ANNOTATION_COUNT" val="0"/>
  <p:tag name="ARTICULATE_SLIDE_GUID" val="0d352e79-bbb1-4400-8521-81014a700314"/>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braun\slide5.mp3"/>
  <p:tag name="AUDIO_ID" val="314"/>
  <p:tag name="ELAPSEDTIME" val="21.001"/>
  <p:tag name="ARTICULATE_SLIDE_NAV" val="5"/>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pOtFE5Kb_files\slide0001_image001.jpg"/>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Stable"/>
  <p:tag name="TIMELINE" val="3.7/12.8/22.2"/>
  <p:tag name="ANNOTATION_COUNT" val="0"/>
  <p:tag name="ARTICULATE_SLIDE_GUID" val="0d352e79-bbb1-4400-8521-81014a700315"/>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braun\slide6.mp3"/>
  <p:tag name="AUDIO_ID" val="315"/>
  <p:tag name="ELAPSEDTIME" val="26.209"/>
  <p:tag name="ARTICULATE_SLIDE_NAV" val="6"/>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KwYmg8Va_files\slide0001_image001.jpg"/>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ARTICULATE_TITLE_TAG" val="down to earth"/>
  <p:tag name="TIMELINE" val="4.6/6.2/10.0/14.7"/>
  <p:tag name="ANNOTATION_COUNT" val="0"/>
  <p:tag name="ARTICULATE_SLIDE_GUID" val="0d352e79-bbb1-4400-8521-81014a700316"/>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braun\slide7.mp3"/>
  <p:tag name="AUDIO_ID" val="316"/>
  <p:tag name="ELAPSEDTIME" val="21.769"/>
  <p:tag name="ARTICULATE_SLIDE_NAV" val="7"/>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sdwmgXWU_files\slide0001_image001.jpg"/>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RTICULATE_TITLE_TAG" val="safe"/>
  <p:tag name="ARTICULATE_SLIDE_GUID" val="0d352e79-bbb1-4400-8521-81014a700317"/>
  <p:tag name="TIMELINE" val="4.1/8.4/11.5"/>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braun\slide8.mp3"/>
  <p:tag name="AUDIO_ID" val="317"/>
  <p:tag name="ELAPSEDTIME" val="18.169"/>
  <p:tag name="ARTICULATE_SLIDE_NAV" val="8"/>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bade3248-7650-472c-bb39-2c8a100cc493"/>
  <p:tag name="ARTICULATE_TITLE_TAG" val="Meditation"/>
  <p:tag name="AUDIO_IMPORT" val="D:\Documents\My Articulate Projects\CC module 1\Source files\Audio\Colour presentations\braun\Brown Meditation English Alison  FINAL 110 speed with Pauses.mp3"/>
  <p:tag name="AUDIO_ID" val="268"/>
  <p:tag name="ELAPSEDTIME" val="390.269"/>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2"/>
  <p:tag name="ARTICULATE_LOCK_SLIDE" val="0"/>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lvmbdxve_files\slide0001_image001.jpg"/>
</p:tagLst>
</file>

<file path=ppt/tags/tag2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RTICULATE_TITLE_TAG" val="tradition"/>
  <p:tag name="TIMELINE" val="5.3/14.1/18.0/25.2"/>
  <p:tag name="ANNOTATION_COUNT" val="0"/>
  <p:tag name="ARTICULATE_SLIDE_GUID" val="0d352e79-bbb1-4400-8521-81014a700318"/>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braun\slide9.mp3"/>
  <p:tag name="AUDIO_ID" val="318"/>
  <p:tag name="ELAPSEDTIME" val="28.873"/>
  <p:tag name="ARTICULATE_SLIDE_NAV" val="9"/>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UC8ZG8pC_files\slide0001_image001.jpg"/>
</p:tagLst>
</file>

<file path=ppt/tags/tag24.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RTICULATE_TITLE_TAG" val="stable"/>
  <p:tag name="TIMELINE" val="5.4/8.9/26.6/41.4"/>
  <p:tag name="ANNOTATION_COUNT" val="0"/>
  <p:tag name="ARTICULATE_SLIDE_GUID" val="0d352e79-bbb1-4400-8521-81014a700319"/>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braun\slide10.mp3"/>
  <p:tag name="AUDIO_ID" val="319"/>
  <p:tag name="ELAPSEDTIME" val="45.001"/>
  <p:tag name="ARTICULATE_SLIDE_NAV" val="10"/>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2uSinwZu_files\slide0001_image001.jpg"/>
</p:tagLst>
</file>

<file path=ppt/tags/tag2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0d352e79-bbb1-4400-8521-81014a700320"/>
  <p:tag name="TIMELINE" val="13.3/18.6/24.9/29.9/38.5/45.9"/>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braun\slide11.mp3"/>
  <p:tag name="AUDIO_ID" val="320"/>
  <p:tag name="ELAPSEDTIME" val="50.569"/>
  <p:tag name="ARTICULATE_SLIDE_NAV" val="11"/>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dwOKLhbT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iqgvd687_files\slide0001_image001.jpg"/>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31.xml><?xml version="1.0" encoding="utf-8"?>
<p:tagLst xmlns:a="http://schemas.openxmlformats.org/drawingml/2006/main" xmlns:r="http://schemas.openxmlformats.org/officeDocument/2006/relationships" xmlns:p="http://schemas.openxmlformats.org/presentationml/2006/main">
  <p:tag name="TIMELINE" val="2.0"/>
  <p:tag name="ANNOTATION_COUNT" val="0"/>
  <p:tag name="ARTICULATE_SLIDE_GUID" val="0d352e79-bbb1-4400-8521-81014a700321"/>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braun\slide12.mp3"/>
  <p:tag name="AUDIO_ID" val="321"/>
  <p:tag name="ELAPSEDTIME" val="8.161"/>
  <p:tag name="ARTICULATE_SLIDE_NAV" val="12"/>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M4RLJFAi_files\slide0001_image001.jpg"/>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fl5lS6DB_files\slide0001_image001.jpg"/>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35.xml><?xml version="1.0" encoding="utf-8"?>
<p:tagLst xmlns:a="http://schemas.openxmlformats.org/drawingml/2006/main" xmlns:r="http://schemas.openxmlformats.org/officeDocument/2006/relationships" xmlns:p="http://schemas.openxmlformats.org/presentationml/2006/main">
  <p:tag name="TIMELINE" val="4.0/9.5/15.8/20.1/26.7/30.9"/>
  <p:tag name="ANNOTATION_COUNT" val="0"/>
  <p:tag name="ARTICULATE_SLIDE_GUID" val="0d352e79-bbb1-4400-8521-81014a700322"/>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braun\slide13.mp3"/>
  <p:tag name="AUDIO_ID" val="322"/>
  <p:tag name="ELAPSEDTIME" val="36.721"/>
  <p:tag name="ARTICULATE_SLIDE_NAV" val="13"/>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uNknmHeQ_files\slide0001_image001.jpg"/>
</p:tagLst>
</file>

<file path=ppt/tags/tag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38.xml><?xml version="1.0" encoding="utf-8"?>
<p:tagLst xmlns:a="http://schemas.openxmlformats.org/drawingml/2006/main" xmlns:r="http://schemas.openxmlformats.org/officeDocument/2006/relationships" xmlns:p="http://schemas.openxmlformats.org/presentationml/2006/main">
  <p:tag name="ARTICULATE_SLIDE_GUID" val="199f3238-ecae-4d61-a07f-192a76a1a17b"/>
  <p:tag name="TIMELINE" val="2.8"/>
  <p:tag name="ANNOTATION_COUNT" val="0"/>
  <p:tag name="ARTICULATE_TITLE_TAG" val="Visiualisation"/>
  <p:tag name="ARTICULATE_SLIDE_PAUSE" val="0"/>
  <p:tag name="ARTICULATE_NAV_LEVEL" val="1"/>
  <p:tag name="ARTICULATE_SLIDE_PRESENTER" val="Thelma van der Werff"/>
  <p:tag name="ARTICULATE_SLIDE_PRESENTER_GUID" val="AC8AA0E2802E"/>
  <p:tag name="ARTICULATE_PLAYLIST" val="bach"/>
  <p:tag name="ARTICULATE_PLAYLIST_ID" val="2"/>
  <p:tag name="ARTICULATE_VIEW_MODE" val="1"/>
  <p:tag name="ARTICULATE_LOCK_SLIDE" val="0"/>
  <p:tag name="AUDIO_IMPORT" val="C:\Users\Playtech\Documents\My Articulate Projects\CC module 1\Source files\Audio\Colour presentations\braun\slide15.mp3"/>
  <p:tag name="AUDIO_ID" val="324"/>
  <p:tag name="ELAPSEDTIME" val="38.161"/>
  <p:tag name="ARTICULATE_SLIDE_NAV" val="15"/>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Gr8VW7bm_files\slide0001_image002.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l2aKaHyz_files\slide0001_image001.jpg"/>
</p:tagLst>
</file>

<file path=ppt/tags/tag4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b90e8d32-ba43-4024-877c-4b08802b7792"/>
  <p:tag name="ANNOTATION_COUNT" val="0"/>
  <p:tag name="TIMELINE" val="24.10/30.10/0.00"/>
  <p:tag name="AUDIO_IMPORT" val="D:\Documents\My Articulate Projects\CC module 1\Source files\Audio\Colour presentations\aGENERAL\homework.mp3"/>
  <p:tag name="AUDIO_ID" val="269"/>
  <p:tag name="ELAPSEDTIME" val="42.073"/>
  <p:tag name="ARTICULATE_TITLE_TAG" val="Homework:"/>
  <p:tag name="ARTICULATE_SLIDE_PAUSE" val="1"/>
  <p:tag name="ARTICULATE_NAV_LEVEL" val="1"/>
  <p:tag name="ARTICULATE_SLIDE_PRESENTER" val="Thelma van der Werff"/>
  <p:tag name="ARTICULATE_SLIDE_PRESENTER_GUID" val="AC8AA0E2802E"/>
  <p:tag name="ARTICULATE_PLAYLIST" val="bach2"/>
  <p:tag name="ARTICULATE_PLAYLIST_ID" val="1"/>
  <p:tag name="ARTICULATE_VIEW_MODE" val="0"/>
  <p:tag name="ARTICULATE_LOCK_SLIDE" val="0"/>
  <p:tag name="ARTICULATE_SLIDE_NAV" val="2"/>
</p:tagLst>
</file>

<file path=ppt/tags/tag6.xml><?xml version="1.0" encoding="utf-8"?>
<p:tagLst xmlns:a="http://schemas.openxmlformats.org/drawingml/2006/main" xmlns:r="http://schemas.openxmlformats.org/officeDocument/2006/relationships" xmlns:p="http://schemas.openxmlformats.org/presentationml/2006/main">
  <p:tag name="BULLET_10" val="8226"/>
  <p:tag name="BULLET_11" val="8226"/>
  <p:tag name="BULLET_12" val="8226"/>
  <p:tag name="BULLET_13" val="8226"/>
  <p:tag name="BULLET_14" val="8226"/>
  <p:tag name="BULLET_15" val="8226"/>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0d352e79-bbb1-4400-8521-81014a70b7d5"/>
  <p:tag name="ARTICULATE_TITLE_TAG" val="Stone"/>
  <p:tag name="TIMELINE" val="3.5/8.0/13.7"/>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braun\slide4.mp3"/>
  <p:tag name="AUDIO_ID" val="313"/>
  <p:tag name="ELAPSEDTIME" val="22.033"/>
  <p:tag name="ARTICULATE_SLIDE_NAV" val="4"/>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BhLErzlJ_files\slide0001_image001.jpg"/>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12603</TotalTime>
  <Words>958</Words>
  <Application>Microsoft Macintosh PowerPoint</Application>
  <PresentationFormat>On-screen Show (4:3)</PresentationFormat>
  <Paragraphs>102</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Meditatie</vt:lpstr>
      <vt:lpstr>Notities:</vt:lpstr>
      <vt:lpstr>De Kleur Bruin</vt:lpstr>
      <vt:lpstr>De Kleur Bruin</vt:lpstr>
      <vt:lpstr>De Kleur Bruin</vt:lpstr>
      <vt:lpstr>De Kleur Bruin</vt:lpstr>
      <vt:lpstr>De Kleur Bruin</vt:lpstr>
      <vt:lpstr>De Kleur Bruin</vt:lpstr>
      <vt:lpstr>De Kleur Bruin</vt:lpstr>
      <vt:lpstr> Bruine persoonlijkheid</vt:lpstr>
      <vt:lpstr> Bruin voedsel</vt:lpstr>
      <vt:lpstr> Bruin in marketing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slide</dc:title>
  <dc:creator>Jos van der werff</dc:creator>
  <cp:lastModifiedBy>Thelma van der Werff</cp:lastModifiedBy>
  <cp:revision>560</cp:revision>
  <dcterms:created xsi:type="dcterms:W3CDTF">2011-03-24T22:59:10Z</dcterms:created>
  <dcterms:modified xsi:type="dcterms:W3CDTF">2019-05-22T02:56:07Z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CC module 1 - prototype</vt:lpwstr>
  </property>
  <property fmtid="{D5CDD505-2E9C-101B-9397-08002B2CF9AE}" pid="4" name="ArticulateGUID">
    <vt:lpwstr>7FADEE74-B28B-4C7E-ABED-3306E24C7053</vt:lpwstr>
  </property>
  <property fmtid="{D5CDD505-2E9C-101B-9397-08002B2CF9AE}" pid="5" name="ArticulateProjectFull">
    <vt:lpwstr>C:\Users\Playtech\Documents\My Articulate Projects\CC module 1\Source files\PPT files\brown1.ppta</vt:lpwstr>
  </property>
</Properties>
</file>